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19" r:id="rId2"/>
    <p:sldId id="260" r:id="rId3"/>
    <p:sldId id="304" r:id="rId4"/>
    <p:sldId id="261" r:id="rId5"/>
    <p:sldId id="264" r:id="rId6"/>
    <p:sldId id="321" r:id="rId7"/>
    <p:sldId id="322" r:id="rId8"/>
    <p:sldId id="275" r:id="rId9"/>
    <p:sldId id="258" r:id="rId10"/>
    <p:sldId id="259" r:id="rId11"/>
    <p:sldId id="263" r:id="rId12"/>
    <p:sldId id="296" r:id="rId13"/>
    <p:sldId id="262" r:id="rId14"/>
    <p:sldId id="310" r:id="rId15"/>
    <p:sldId id="3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6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/>
    <p:restoredTop sz="94464"/>
  </p:normalViewPr>
  <p:slideViewPr>
    <p:cSldViewPr snapToGrid="0">
      <p:cViewPr varScale="1">
        <p:scale>
          <a:sx n="83" d="100"/>
          <a:sy n="83" d="100"/>
        </p:scale>
        <p:origin x="22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22:33:45.85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0 16383,'24'0'0,"-2"0"0,-15 0 0,1 0 0,5 0 0,-5 0 0,9 0 0,-8 0 0,3 0 0,0 0 0,-1 0 0,2 0 0,-1 0 0,0 0 0,-3 0 0,5 0 0,-8 0 0,8 0 0,-3 0 0,-1 0 0,4 0 0,-5 0 0,3 0 0,0 0 0,0 0 0,0 0 0,0 0 0,0 0 0,0 0 0,-3 0 0,3 0 0,-1 0 0,-1 0 0,3 0 0,-4 0 0,3 0 0,1 3 0,2-2 0,-2 1 0,6-2 0,-7 3 0,4-2 0,-1 1 0,-1-2 0,1 3 0,-3-2 0,0 1 0,0 1 0,0-3 0,3 3 0,-2-3 0,3 3 0,-4-3 0,3 3 0,-2-3 0,3 0 0,-1 0 0,-2 0 0,2 0 0,-3 0 0,4 0 0,-3 0 0,5 0 0,-5 0 0,6 0 0,-6 0 0,6 0 0,-6 0 0,5 0 0,-4 0 0,5 0 0,-7 0 0,7 0 0,-3 0 0,4 0 0,0 0 0,0 0 0,0 0 0,3 0 0,-2 0 0,7 0 0,-3 0 0,-1 0 0,0 0 0,-4 0 0,-1 0 0,1 0 0,-3 0 0,-2 0 0,1 0 0,-4 0 0,4 0 0,-4 0 0,3 0 0,-2 0 0,3 0 0,-4 0 0,3 0 0,-2 0 0,6 0 0,-6 0 0,2 0 0,1 0 0,-4 0 0,7 0 0,-6 0 0,3 0 0,-1 0 0,-2 0 0,2 0 0,-3 0 0,0 0 0,4 0 0,-3 0 0,6 0 0,-7 0 0,8 0 0,-5 0 0,2 0 0,2 0 0,-3 0 0,4 0 0,-4 0 0,3 0 0,-3 0 0,1 0 0,1 0 0,-4 0 0,5 0 0,-3 0 0,3-3 0,1 3 0,0-3 0,0 3 0,0 0 0,3 0 0,-2 0 0,3 0 0,-5 0 0,1 0 0,0 0 0,0 0 0,0 0 0,3 0 0,2 0 0,0 0 0,7 0 0,-6 0 0,7 0 0,-4 0 0,-1 0 0,1 0 0,0 0 0,-4 0 0,-2 0 0,1 0 0,-3 0 0,6 0 0,-2 0 0,4 0 0,4 0 0,-3 0 0,8 0 0,1 0 0,1 0 0,4 0 0,0 0 0,-4 0 0,4 0 0,-5 0 0,4 0 0,-2 0 0,13 0 0,-21 0 0,14 0 0,-11 0 0,4 0 0,3 0 0,-4 0 0,0 0 0,-5 0 0,5 0 0,-10 0 0,4 0 0,-4 0 0,0 0 0,-1 0 0,1 0 0,0 3 0,-1-3 0,-3 4 0,3-1 0,-7-2 0,7 2 0,-8 0 0,4-3 0,-8 3 0,3-3 0,-6 0 0,2 0 0,1 0 0,-6 0 0,5 0 0,-6 0 0,0 0 0,2 0 0,-2 0 0,0 0 0,6 0 0,-1 0 0,5 0 0,1 0 0,3 0 0,7 0 0,0 0 0,3 0 0,-8 0 0,-1 0 0,-5 0 0,-3 0 0,-3 0 0,-2 0 0,-4 3 0,3-3 0,0 3 0,5 0 0,2-3 0,3 3 0,3 0 0,2-1 0,3 1 0,-3 0 0,-1-3 0,-4 6 0,-4-5 0,3 2 0,-6-3 0,2 2 0,-3-1 0,4 4 0,13-3 0,-6 3 0,13-4 0,-11 5 0,3-5 0,1 5 0,0-5 0,0 5 0,-4-5 0,-2 5 0,-3-5 0,2 5 0,-6-6 0,2 3 0,-6 0 0,0-3 0,3 3 0,-2 0 0,19-3 0,-12 6 0,16-5 0,-16 1 0,4 1 0,-4-2 0,-4 5 0,0-5 0,1 4 0,0-4 0,1 1 0,18 1 0,-15-2 0,18 2 0,-14-3 0,0 0 0,4 0 0,-11 0 0,3 0 0,-12 0 0,-1 0 0,2 0 0,-1 0 0,2 0 0,4 0 0,-6 0 0,4 0 0,-1 0 0,-1 0 0,1 0 0,6 0 0,-5 0 0,6 0 0,3 0 0,-5 0 0,1 0 0,-9 0 0,-1 0 0,-2-17 0,-1 8 0,-1-9 0,2 13 0,7 5 0,16 0 0,-6 0 0,14 0 0,-4-6 0,-6 4 0,6-4 0,-14 3 0,1 3 0,5-3 0,-7 3 0,6 0 0,1 0 0,-3 0 0,11 0 0,-13 0 0,17 0 0,-14 0 0,9-3 0,-12 2 0,1-4 0,-4 4 0,-2-2 0,1 1 0,-8 1 0,8-2 0,-4 1 0,4 1 0,5-4 0,-4 4 0,0-5 0,4 6 0,-7-3 0,4 1 0,-2 1 0,-5-1 0,6 2 0,1 0 0,-5-3 0,4 2 0,4-1 0,-3 2 0,7-3 0,0 2 0,-4-2 0,10 3 0,-10 0 0,0 0 0,3 0 0,-6 0 0,4-3 0,-4 3 0,-4-3 0,1 3 0,6 0 0,-3 0 0,3 0 0,4 0 0,-12 0 0,13 0 0,-12 0 0,3 0 0,1-3 0,-5 3 0,10-3 0,-10 3 0,4 0 0,0 0 0,-3 0 0,9 0 0,-10 0 0,17 0 0,-12 0 0,15 0 0,0 0 0,-6 0 0,19 0 0,-23 0 0,14 0 0,-16 0 0,10 3 0,-6-2 0,17 1 0,-10-2 0,23 0 0,-27 0 0,21 4 0,-26-1 0,11 1 0,-17-1 0,3-3 0,-8 3 0,11-2 0,-4 1 0,18-2 0,-10 0 0,15 3 0,-12-2 0,9 5 0,-5-6 0,-6 3 0,5 1 0,-20-4 0,17 6 0,-15-5 0,17 2 0,-9 0 0,16-3 0,-13 6 0,7-5 0,-15 2 0,8-3 0,-10 3 0,1-3 0,10 3 0,-3-3 0,6 3 0,-8-3 0,-2 3 0,-1-3 0,2 0 0,-3 0 0,2 3 0,-7-2 0,17 1 0,-6 1 0,6-2 0,0 1 0,0-2 0,10 3 0,-4-2 0,10 2 0,-6 0 0,-5-2 0,3 5 0,-11-6 0,1 6 0,3-3 0,-12 3 0,7-2 0,-7 2 0,0-6 0,-2 3 0,-6-1 0,-3-1 0,3 3 0,1-3 0,9 1 0,2 1 0,-1-2 0,1 1 0,-10-2 0,1 3 0,-4-2 0,8 1 0,8 1 0,10-2 0,-5 5 0,3-6 0,-11 3 0,-2-3 0,-6 0 0,-5 0 0,1 0 0,5 0 0,-1 0 0,4 0 0,6 0 0,-1 0 0,-2 0 0,-5 0 0,-9 0 0,1 0 0,3 0 0,23 0 0,-7 0 0,31 0 0,-22 0 0,2 0 0,-8 0 0,-15 0 0,1 0 0,-6 0 0,-3 0 0,15 0 0,-2 0 0,11 0 0,-11 0 0,-4 0 0,-8 0 0,-1 0 0,2 0 0,-1 0 0,4 0 0,-2 0 0,-5-5 0,-1-14 0,-5 0 0,5-1 0,2 11 0,10 9 0,2 0 0,8 0 0,2 0 0,6 0 0,-11 0 0,9 0 0,-13 0 0,11 0 0,-2 0 0,10 0 0,-7 0 0,15 0 0,-8 0 0,6 0 0,-5 0 0,-2-3 0,-2 3 0,12-6 0,6-2 0,-18 2 0,-1 1 0,13-4 0,10-3 0,-34 10 0,10-6 0,-5 4 0,6-2 0,1 3 0,4-3 0,-1 5 0,10-5 0,-3 5 0,12-5 0,0 2 0,0 0 0,0 1 0,-18 3 0,-7 0 0,-9 0 0,6 0 0,11 0 0,7 0 0,5 0 0,1 0 0,-6 0 0,-4 0 0,-5 0 0,5 0 0,4 0 0,5 0 0,1 0 0,-5 3 0,-6 0 0,-2 4 0,-1 0 0,6-1 0,-2 2 0,4-2 0,-2 1 0,-6-1 0,-5-2 0,1 1 0,-4-4 0,13 4 0,-8-4 0,3 2 0,-9-3 0,-9 0 0,0 2 0,5-1 0,2 5 0,9-3 0,-13 0 0,7 1 0,-3-1 0,13 0 0,-1 4 0,2-4 0,-10 3 0,-5-3 0,-5 0 0,-4-1 0,10 1 0,5-2 0,7 2 0,-1-3 0,-11 0 0,-9 0 0,-6 0 0,0 0 0,31 0 0,-2 0 0,-10 0 0,0 0 0,12 0 0,-10 0 0,-13 0 0,1 0 0,9 0 0,16 0 0,7 0 0,-6 0 0,-14 0 0,-15 0 0,-8 0 0,-4 0 0,11 0 0,8 0 0,-5 0 0,11 0 0,-23 0 0,10 0 0,-12 0 0,-3-5 0,-2-6 0,-3-4 0,2-5 0,1 4 0,3 7 0,2 4 0,3 7 0,-2 1 0,9 3 0,-6-1 0,12-1 0,0 4 0,13-4 0,0 6 0,5-4 0,-3 0 0,-2 0 0,0-3 0,4 1 0,-6-4 0,5 3 0,16-3 0,-8 3 0,-18-2 0,1 1 0,11-1 0,1-1 0,-10 2 0,1-1 0,14-1 0,0 0 0,12 0 0,-2 0 0,-16 0 0,14 0 0,-5 0 0,-7 0 0,2 0 0,-7 0 0,-1 0 0,4 0 0,-2 0 0,15 0 0,-5 0 0,-3 0 0,-17 0 0,2 0 0,7 0 0,-1 0 0,-7 0 0,0 0 0,2 0 0,-2 0 0,3 0 0,18 0 0,-6 0 0,-9 0 0,2 0 0,3 0 0,-2 0 0,19 0 0,-8 0 0,-19 0 0,-5 0 0,15 0 0,4 0 0,-14 0 0,-1 0 0,-22 0 0,1 0 0,15 0 0,0 0 0,15 0 0,-3 0 0,-11 0 0,5 0 0,-14 0 0,7 0 0,22 0 0,1 0 0,-13 0 0,-1 0 0,4 0 0,-17 0 0,-18 0 0,-7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5T22:33:53.201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0 16383,'9'25'0,"0"-3"0,-1-10 0,-1 3 0,2-2 0,0 3 0,-2-4 0,1 0 0,-2 0 0,-1-3 0,5 2 0,-4-2 0,2 0 0,-2 0 0,0-1 0,-1-2 0,1 6 0,0-6 0,-1 2 0,1 0 0,0-1 0,0 6 0,-1-6 0,1 7 0,0-8 0,-1 5 0,3-5 0,-1 6 0,5-2 0,-6 1 0,6 1 0,-6 0 0,6 0 0,-5 1 0,1-4 0,-2 2 0,2-2 0,-1 3 0,1-3 0,1 2 0,-3-2 0,3 1 0,-1 1 0,-1-2 0,4 3 0,-4 0 0,1-3 0,1 2 0,-3-2 0,3 0 0,-3 3 0,-1-6 0,1 5 0,0-2 0,0 0 0,2 3 0,-2-6 0,3 5 0,-3-5 0,-1 6 0,4-3 0,-3 0 0,3 2 0,-3-2 0,2 1 0,-1-2 0,1 0 0,-2-1 0,2 4 0,-2-5 0,6 6 0,-3-6 0,0 5 0,2-2 0,-1 3 0,-1 0 0,0-2 0,-1 1 0,-2-5 0,3 5 0,-3-4 0,-1 0 0,1 2 0,2-2 0,-1 1 0,1 1 0,-2-3 0,2 2 0,-1-2 0,4 3 0,-5-3 0,5 5 0,-5-5 0,6 5 0,-6-2 0,5 3 0,-1-2 0,-1 1 0,3-1 0,-3 2 0,1 3 0,1-2 0,-1 2 0,-1-3 0,0 1 0,-1-4 0,-1 2 0,1-2 0,-1 0 0,-2 0 0,3-1 0,-2-2 0,2 5 0,-2-5 0,-1 5 0,1-5 0,-1 1 0,1 1 0,-1-2 0,1 5 0,-1-5 0,0 1 0,1 1 0,-1-2 0,3 4 0,-2-4 0,0 2 0,1 3 0,-3-4 0,3 4 0,-1-4 0,-1-1 0,-2 5 0,2-3 0,-4 1 0,1 1 0,-2-1 0,-5 1 0,2-1 0,-5-1 0,2 0 0,1-3 0,0 5 0,-1-4 0,0 2 0,1 0 0,-1-2 0,1 4 0,-1-3 0,1 0 0,-1 2 0,3 0 0,-5 3 0,7 0 0,-7-3 0,4 2 0,-1-2 0,1 3 0,-1-3 0,2 0 0,-3 2 0,3-5 0,-2 5 0,2 0 0,0-2 0,-2 2 0,2 3 0,-3-8 0,3 8 0,0-8 0,1 5 0,-1 1 0,0-3 0,-2 2 0,4-4 0,-2 2 0,1 2 0,1-3 0,-4 2 0,5-2 0,-3 3 0,1-2 0,1 1 0,-3-1 0,3 2 0,-4-3 0,2 2 0,0-1 0,-2 2 0,5-3 0,-3 2 0,1 2 0,1-3 0,-4 4 0,4-6 0,-1 4 0,-1-2 0,2 3 0,-1 0 0,-1 0 0,2 0 0,-5 0 0,6-3 0,-3 2 0,0-2 0,3 3 0,-3-3 0,1 1 0,1-1 0,-3 2 0,3-3 0,-4 3 0,2-3 0,0 1 0,-2 1 0,2-2 0,0 0 0,-2 2 0,2-1 0,0-1 0,-2 3 0,2-2 0,0-1 0,-3 3 0,3-2 0,0-1 0,-2 2 0,5-1 0,-5-1 0,2 3 0,0-3 0,-2 1 0,4 1 0,-3-2 0,1 0 0,-1 3 0,-1-3 0,2 0 0,0 3 0,-2-3 0,5 1 0,-5 1 0,2-2 0,-3 1 0,1 1 0,2-4 0,-2 5 0,0-3 0,-2 1 0,-1 1 0,3-4 0,-1 4 0,1-4 0,-1 5 0,1-4 0,-1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EC39C-BF3E-0247-B23E-EEC54D40D0A8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E786B-8E60-9B44-9BAF-742B7FD13D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0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4ACC-C148-464F-8C3D-6E00ECAA61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6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786B-8E60-9B44-9BAF-742B7FD13D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11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786B-8E60-9B44-9BAF-742B7FD13D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17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E786B-8E60-9B44-9BAF-742B7FD13D4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4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817E-5D0D-F07F-8DCB-B79754E32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3D621-725C-AB98-053E-9123B2EA2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9CA3A-D3E6-CB76-8AC3-18E851EE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B25F9-E9C5-EBB2-E0DD-1BDD31A0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6C10A-B013-FF76-7DC3-27E6F8CE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1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E17E-E3CA-65CF-3E31-8CDCB980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650B2-01B1-3238-B034-7D5CAD983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94129-8298-F39F-B6C2-40F6C26B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1079D-C744-297D-4DAC-8A916010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8B809-3B8D-6E7B-3406-13C0145B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19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DE21-89ED-4FE1-527A-3053803ED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9FC39-72EC-13A9-1397-3C6B79B20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167DF-19E4-EF35-C05D-AC6D481E8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9BF5A-8950-FF9A-C7B5-3769799F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2A72A-7D61-3E81-42AC-023A9648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6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2146-11A6-C5F1-EC33-87C93FD0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7B5A-C383-4139-01DF-2D0E0DC4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0AF15-CC11-5013-33A4-F6B26B99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B52B1-409A-8ACF-0975-4F088882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84C2-19FF-0E5F-E957-210AFEF6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8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80F1-89EA-F35E-108F-AB7617E3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30C65-7270-6772-4C06-3D030FE2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0FD3D-ACC4-D3F0-3B89-021B56BB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6F100-C5F7-3D8F-A87D-946E981F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F86B8-7B00-960A-36E3-56D8256C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4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EB60-9E80-DBFF-90A2-0B3123A6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765F6-D7A8-7BB4-D82F-980752E3F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CFF3B-BF71-EE22-CDE4-AEB0BFC88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EE0B8-5A08-7DD0-43D9-26BE1246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994E6-53D7-D0B2-AAF9-E6E98E06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DBF1D-3D7C-E7AA-B12B-E212DC9E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FEFF4-5F8B-9708-68E1-911FE1EE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E60A9-A616-370F-D63A-B8358CE3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F8F70-6204-280B-27D0-62F262596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AF478-22F4-56D4-BCBC-9433F8CDF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703D-4F51-C4B9-B9C8-6F6B1318E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728DD-976D-4664-987C-2439772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2827C2-C17F-3F88-5D06-694AEB22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8950D-D564-28D8-184C-555BB2C35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6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BCCF-98CB-64F7-E2BD-14C0B6EF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82080-7396-8FAF-916C-886B5833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AE435-58F1-D7D6-D53A-A7EE9DA3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89A13-F69A-1F5A-100E-4C3DFBD0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60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25305A-1351-5D04-80A6-38B4E51E7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7E112-4CDA-A371-52A3-1369484F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1F47-8B9D-B281-E74B-293E7D25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9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0DB-E69B-05C1-DCD6-D93AA894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0F5F4-66E9-E25D-7173-D43E6560F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647AA-0310-B564-8CB0-18DC98B95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26488-B0E7-8953-D42E-E9AEBB34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6E92-147E-6F28-5D84-96BE94C0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2D3DC-E08C-8234-DDF7-15FC3F45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6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B3D59-0E22-0C69-3787-670B94AE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537AA-ABFC-3ECF-694D-751F30CB4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CE07F-315F-B885-AAE8-A0B98CA42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384CC-6443-4E42-9981-C4F16C7A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4E9E-A611-1123-7FCE-FECA46C5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9737C-9A46-3C8B-7241-083364A8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87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E7538-6297-E11C-CDC2-BC171391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E64A9-5663-375D-C4DA-3DC42C4CB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9381E-2CF6-FC45-3499-9A5986E9F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7BE1C-3E66-4B41-87BE-A70419418EE0}" type="datetimeFigureOut">
              <a:rPr lang="en-US" smtClean="0"/>
              <a:t>7/1/24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1CCA6-1439-7E87-670F-79C2FFAEA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92E3A-CBE3-DD34-B76E-F0AADE00C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13D51-F4A2-E94A-B4DE-E5958ECD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6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>
            <a:extLst>
              <a:ext uri="{FF2B5EF4-FFF2-40B4-BE49-F238E27FC236}">
                <a16:creationId xmlns:a16="http://schemas.microsoft.com/office/drawing/2014/main" id="{686E2DF0-599D-436D-9B15-BB0B880E7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23" y="-37714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5A4C-A4EE-714A-AC8E-B2F3A9150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3310" y="914400"/>
            <a:ext cx="4281054" cy="942110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6700" dirty="0">
                <a:solidFill>
                  <a:srgbClr val="FFFFFF"/>
                </a:solidFill>
              </a:rPr>
              <a:t>Welcome</a:t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7CFB1-E819-C943-8F7A-64875A306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3075709"/>
            <a:ext cx="7212061" cy="3053382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Maria Baltazzi, PhD, MFA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Happiness Explorer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Emmy-Winning TV Producer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Nautilus Book Award Winner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2x National Indie Excellence Book Award Winner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Author “Take a Shot at Happiness: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How to Write, Direct &amp; Produce the Life You Want”</a:t>
            </a:r>
          </a:p>
        </p:txBody>
      </p:sp>
      <p:pic>
        <p:nvPicPr>
          <p:cNvPr id="6" name="Camera 5">
            <a:extLst>
              <a:ext uri="{FF2B5EF4-FFF2-40B4-BE49-F238E27FC236}">
                <a16:creationId xmlns:a16="http://schemas.microsoft.com/office/drawing/2014/main" id="{541CB063-E97B-0355-DF02-C53A1E6E4B7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2304" y="476290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21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6ABC7-ACE0-544E-BFED-4DCC4CED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80" y="1248076"/>
            <a:ext cx="4129863" cy="1081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/>
              <a:t>Thought Stopping</a:t>
            </a:r>
            <a:br>
              <a:rPr lang="en-US" sz="3700" dirty="0"/>
            </a:br>
            <a:endParaRPr lang="en-US" sz="37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C901F-BC25-E241-A201-E0A37AA292F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Clap your hands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Snap a rubber     band on your wrist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Say: STOP IT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Snap your fingers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outdoor, sky, rock, nature&#10;&#10;Description automatically generated">
            <a:extLst>
              <a:ext uri="{FF2B5EF4-FFF2-40B4-BE49-F238E27FC236}">
                <a16:creationId xmlns:a16="http://schemas.microsoft.com/office/drawing/2014/main" id="{8D8DAF37-83FB-F74A-940B-15D56A0F1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3" r="12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BDB42-5F12-F068-4531-60FBCAF2247F}"/>
              </a:ext>
            </a:extLst>
          </p:cNvPr>
          <p:cNvSpPr txBox="1"/>
          <p:nvPr/>
        </p:nvSpPr>
        <p:spPr>
          <a:xfrm>
            <a:off x="498352" y="6279731"/>
            <a:ext cx="43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Cognitive Behavior Therapy (CBT) </a:t>
            </a:r>
          </a:p>
        </p:txBody>
      </p:sp>
    </p:spTree>
    <p:extLst>
      <p:ext uri="{BB962C8B-B14F-4D97-AF65-F5344CB8AC3E}">
        <p14:creationId xmlns:p14="http://schemas.microsoft.com/office/powerpoint/2010/main" val="1646537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B57B3-DA8B-8942-A845-3594B634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841376"/>
            <a:ext cx="3240506" cy="4619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en-US" alt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Contraction  </a:t>
            </a:r>
            <a:r>
              <a:rPr lang="en-US" alt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</a:t>
            </a:r>
            <a:r>
              <a:rPr lang="en-US" alt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Expansion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C113D-16F5-6E4D-BD00-243BD8C4D93B}"/>
              </a:ext>
            </a:extLst>
          </p:cNvPr>
          <p:cNvSpPr txBox="1"/>
          <p:nvPr/>
        </p:nvSpPr>
        <p:spPr>
          <a:xfrm>
            <a:off x="5551517" y="2729346"/>
            <a:ext cx="2070652" cy="37545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b="1" dirty="0"/>
              <a:t>Contraction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Unhappiness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Fear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Pessimism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Constriction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Resistance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Low Energy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Disease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Malaise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Separation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dirty="0"/>
              <a:t>Feeling Bad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27978-37C3-5246-9DB9-9F84D83BF090}"/>
              </a:ext>
            </a:extLst>
          </p:cNvPr>
          <p:cNvSpPr txBox="1"/>
          <p:nvPr/>
        </p:nvSpPr>
        <p:spPr>
          <a:xfrm>
            <a:off x="7877325" y="1396686"/>
            <a:ext cx="2721401" cy="5329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b="1" dirty="0">
                <a:ea typeface="ＭＳ Ｐゴシック" panose="020B0600070205080204" pitchFamily="34" charset="-128"/>
              </a:rPr>
              <a:t>Expansion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Happiness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Love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Optimism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Flow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Acceptance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Vitality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Ease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Wellbeing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Connection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700" dirty="0">
                <a:ea typeface="ＭＳ Ｐゴシック" panose="020B0600070205080204" pitchFamily="34" charset="-128"/>
              </a:rPr>
              <a:t>Feeling Good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BA4A1-CE1E-705B-6C64-C99D5BF90638}"/>
              </a:ext>
            </a:extLst>
          </p:cNvPr>
          <p:cNvSpPr txBox="1"/>
          <p:nvPr/>
        </p:nvSpPr>
        <p:spPr>
          <a:xfrm>
            <a:off x="265604" y="6299262"/>
            <a:ext cx="425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Happiness Author Marci Shimoff </a:t>
            </a:r>
          </a:p>
        </p:txBody>
      </p:sp>
    </p:spTree>
    <p:extLst>
      <p:ext uri="{BB962C8B-B14F-4D97-AF65-F5344CB8AC3E}">
        <p14:creationId xmlns:p14="http://schemas.microsoft.com/office/powerpoint/2010/main" val="623523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1365D-8C68-40C3-A41F-8ABB68FD9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ABFCE-DB20-CE41-919C-9115196F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000" b="1" dirty="0"/>
              <a:t>Savoring the</a:t>
            </a:r>
            <a:br>
              <a:rPr lang="en-US" altLang="en-US" sz="4000" b="1" dirty="0"/>
            </a:br>
            <a:r>
              <a:rPr lang="en-US" altLang="en-US" sz="4000" b="1" dirty="0"/>
              <a:t>Good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7B634-A43E-0040-AA4C-015CE7D5F455}"/>
              </a:ext>
            </a:extLst>
          </p:cNvPr>
          <p:cNvSpPr txBox="1"/>
          <p:nvPr/>
        </p:nvSpPr>
        <p:spPr>
          <a:xfrm>
            <a:off x="838200" y="2434201"/>
            <a:ext cx="4412673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600" dirty="0"/>
              <a:t>Look for positive moments throughout your day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600" dirty="0"/>
              <a:t>Pause 20 to 30 seconds to savor the moment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8355A-0623-37FC-CC33-816A7245C352}"/>
              </a:ext>
            </a:extLst>
          </p:cNvPr>
          <p:cNvSpPr txBox="1"/>
          <p:nvPr/>
        </p:nvSpPr>
        <p:spPr>
          <a:xfrm>
            <a:off x="794654" y="5992297"/>
            <a:ext cx="465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Neuropsychologist Dr. Rick Hanson</a:t>
            </a:r>
          </a:p>
        </p:txBody>
      </p:sp>
    </p:spTree>
    <p:extLst>
      <p:ext uri="{BB962C8B-B14F-4D97-AF65-F5344CB8AC3E}">
        <p14:creationId xmlns:p14="http://schemas.microsoft.com/office/powerpoint/2010/main" val="306197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5BF33-9786-AD49-9110-CA9B3862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Three Happiness</a:t>
            </a:r>
            <a:br>
              <a:rPr lang="en-US" alt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Habits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85B466-AD28-2546-9D83-91A05837B858}"/>
              </a:ext>
            </a:extLst>
          </p:cNvPr>
          <p:cNvSpPr txBox="1"/>
          <p:nvPr/>
        </p:nvSpPr>
        <p:spPr>
          <a:xfrm>
            <a:off x="5370153" y="1731818"/>
            <a:ext cx="5536397" cy="3729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Deep breathing along with prayer and meditation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Thought Stopping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Savoring the good</a:t>
            </a:r>
          </a:p>
        </p:txBody>
      </p:sp>
    </p:spTree>
    <p:extLst>
      <p:ext uri="{BB962C8B-B14F-4D97-AF65-F5344CB8AC3E}">
        <p14:creationId xmlns:p14="http://schemas.microsoft.com/office/powerpoint/2010/main" val="3261083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E18E29-9227-614C-B00D-933E182F585B}"/>
              </a:ext>
            </a:extLst>
          </p:cNvPr>
          <p:cNvSpPr txBox="1"/>
          <p:nvPr/>
        </p:nvSpPr>
        <p:spPr>
          <a:xfrm>
            <a:off x="5486400" y="1260764"/>
            <a:ext cx="6206835" cy="4959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sz="4000" i="1" dirty="0">
                <a:effectLst/>
              </a:rPr>
              <a:t>“Life is like a film camera.</a:t>
            </a:r>
            <a:br>
              <a:rPr lang="en-US" sz="4000" i="1" dirty="0">
                <a:effectLst/>
              </a:rPr>
            </a:br>
            <a:r>
              <a:rPr lang="en-US" sz="4000" i="1" dirty="0">
                <a:effectLst/>
              </a:rPr>
              <a:t>Focus on what is important, capture the good times, develop from the negatives, and if things do not work out, take another shot.” </a:t>
            </a:r>
          </a:p>
          <a:p>
            <a:pPr algn="ctr"/>
            <a:endParaRPr lang="en-US" sz="4000" i="1" dirty="0">
              <a:effectLst/>
            </a:endParaRPr>
          </a:p>
          <a:p>
            <a:pPr algn="ctr"/>
            <a:r>
              <a:rPr lang="en-US" sz="2700" dirty="0"/>
              <a:t>~ Take a Shot at Happiness:</a:t>
            </a:r>
          </a:p>
          <a:p>
            <a:pPr algn="ctr"/>
            <a:r>
              <a:rPr lang="en-US" sz="2700" dirty="0"/>
              <a:t>How to Write, Direct &amp; Produce</a:t>
            </a:r>
          </a:p>
          <a:p>
            <a:pPr algn="ctr"/>
            <a:r>
              <a:rPr lang="en-US" sz="2700" dirty="0"/>
              <a:t>The Life You Want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/>
              <a:t>             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camera on a hand with a body of water in the background&#10;&#10;Description automatically generated">
            <a:extLst>
              <a:ext uri="{FF2B5EF4-FFF2-40B4-BE49-F238E27FC236}">
                <a16:creationId xmlns:a16="http://schemas.microsoft.com/office/drawing/2014/main" id="{7DA73589-9619-A0A9-804F-8651467B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6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88DB9-5F24-DE4C-92B3-8351DB3A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692"/>
            <a:ext cx="5393361" cy="12330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Stay in Touch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43A13-5D52-1B4B-B17E-9B76D66F5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842" y="1126163"/>
            <a:ext cx="5536719" cy="51222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IG, FB, InsightTimer, LinkedIn: @mariabaltazzi</a:t>
            </a:r>
          </a:p>
          <a:p>
            <a:endParaRPr lang="en-US" dirty="0"/>
          </a:p>
          <a:p>
            <a:r>
              <a:rPr lang="en-US" dirty="0"/>
              <a:t>IG, FB: @sojourntohappiness </a:t>
            </a:r>
          </a:p>
          <a:p>
            <a:endParaRPr lang="en-US" dirty="0"/>
          </a:p>
          <a:p>
            <a:r>
              <a:rPr lang="en-US" dirty="0"/>
              <a:t>My Gift: Get daily happiness advice sent directly to your phone. Just text </a:t>
            </a:r>
            <a:r>
              <a:rPr lang="en-US" b="1" dirty="0">
                <a:solidFill>
                  <a:schemeClr val="accent2"/>
                </a:solidFill>
              </a:rPr>
              <a:t>HAPPY</a:t>
            </a:r>
            <a:r>
              <a:rPr lang="en-US" dirty="0"/>
              <a:t> to 844-866-2192</a:t>
            </a:r>
          </a:p>
        </p:txBody>
      </p:sp>
      <p:pic>
        <p:nvPicPr>
          <p:cNvPr id="6" name="Content Placeholder 5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7F367821-CED8-2E40-9590-05BE1FEC2A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2" b="33249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736706-8370-13C4-C031-BEE1A838A396}"/>
              </a:ext>
            </a:extLst>
          </p:cNvPr>
          <p:cNvSpPr txBox="1"/>
          <p:nvPr/>
        </p:nvSpPr>
        <p:spPr>
          <a:xfrm>
            <a:off x="7495309" y="5880753"/>
            <a:ext cx="4001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  <a:p>
            <a:r>
              <a:rPr lang="en-US" dirty="0"/>
              <a:t>      Maria Baltazzi, PhD, MFA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5433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20C793-B50E-1940-8713-C81B510D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Being Happy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…or Happier</a:t>
            </a:r>
            <a:br>
              <a:rPr lang="en-US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7DE48-3739-BD47-820E-93593E4CF26C}"/>
              </a:ext>
            </a:extLst>
          </p:cNvPr>
          <p:cNvSpPr txBox="1"/>
          <p:nvPr/>
        </p:nvSpPr>
        <p:spPr>
          <a:xfrm>
            <a:off x="4447308" y="-110836"/>
            <a:ext cx="6906491" cy="5902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An inner state of peace and contentment when your thoughts and emotions align with your values, holding your wellbeing in good stead even when life gets challenging</a:t>
            </a:r>
            <a:r>
              <a:rPr lang="en-US" sz="4400" b="0" dirty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38105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58E9E-7D16-0148-92B5-DEF173CF30A5}"/>
              </a:ext>
            </a:extLst>
          </p:cNvPr>
          <p:cNvSpPr txBox="1"/>
          <p:nvPr/>
        </p:nvSpPr>
        <p:spPr>
          <a:xfrm>
            <a:off x="1080654" y="1591878"/>
            <a:ext cx="10555636" cy="44209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6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“Be the heroine (or hero) of your life, not the victim. Because you don’t have the alibi my class had—this is one of the great achievements and mixed blessings you inherit.”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sz="4600" i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600" i="1" dirty="0"/>
              <a:t>                               </a:t>
            </a:r>
            <a:r>
              <a:rPr lang="en-US" sz="4000" dirty="0"/>
              <a:t>~ Filmmaker Nora Ephron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7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27F64C-EC8B-4845-BBA9-B739E461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alt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Happiness Continuum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B7615-B0C1-CB49-8641-E38EA66B6C23}"/>
              </a:ext>
            </a:extLst>
          </p:cNvPr>
          <p:cNvSpPr txBox="1"/>
          <p:nvPr/>
        </p:nvSpPr>
        <p:spPr>
          <a:xfrm>
            <a:off x="4815840" y="2666164"/>
            <a:ext cx="227395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>
              <a:spcBef>
                <a:spcPct val="0"/>
              </a:spcBef>
              <a:spcAft>
                <a:spcPts val="600"/>
              </a:spcAft>
            </a:pPr>
            <a:r>
              <a:rPr lang="en-US" altLang="en-US" sz="3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Unhappy</a:t>
            </a:r>
            <a:endParaRPr lang="en-US" alt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endParaRPr lang="en-US" alt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r>
              <a:rPr lang="en-US" alt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Low, dispirited</a:t>
            </a: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endParaRPr lang="en-US" alt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endParaRPr lang="en-US" alt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38E1D-5A50-2347-9F0C-BCFC174E564E}"/>
              </a:ext>
            </a:extLst>
          </p:cNvPr>
          <p:cNvSpPr txBox="1"/>
          <p:nvPr/>
        </p:nvSpPr>
        <p:spPr>
          <a:xfrm>
            <a:off x="8583562" y="2666164"/>
            <a:ext cx="2767175" cy="415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>
              <a:spcBef>
                <a:spcPct val="0"/>
              </a:spcBef>
              <a:spcAft>
                <a:spcPts val="600"/>
              </a:spcAft>
            </a:pPr>
            <a:r>
              <a:rPr lang="en-US" altLang="en-US" sz="3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Happy </a:t>
            </a:r>
            <a:endParaRPr lang="en-US" alt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endParaRPr lang="en-US" alt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r>
              <a:rPr lang="en-US" alt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Inner state of peace, contentment and </a:t>
            </a: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r>
              <a:rPr lang="en-US" alt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wellbeing</a:t>
            </a:r>
          </a:p>
          <a:p>
            <a:pPr algn="ctr" defTabSz="548640">
              <a:spcBef>
                <a:spcPct val="0"/>
              </a:spcBef>
              <a:spcAft>
                <a:spcPts val="600"/>
              </a:spcAft>
            </a:pPr>
            <a:endParaRPr lang="en-US" altLang="en-US" sz="108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4E8D84-1253-974C-A336-AD351CEFCC49}"/>
                  </a:ext>
                </a:extLst>
              </p14:cNvPr>
              <p14:cNvContentPartPr/>
              <p14:nvPr/>
            </p14:nvContentPartPr>
            <p14:xfrm>
              <a:off x="5143395" y="3276774"/>
              <a:ext cx="6207341" cy="75192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C4E8D84-1253-974C-A336-AD351CEFCC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9396" y="3168843"/>
                <a:ext cx="6314979" cy="290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599523C-C492-C54C-8580-36F060531EC3}"/>
                  </a:ext>
                </a:extLst>
              </p14:cNvPr>
              <p14:cNvContentPartPr/>
              <p14:nvPr/>
            </p14:nvContentPartPr>
            <p14:xfrm>
              <a:off x="11150785" y="2788921"/>
              <a:ext cx="356343" cy="88268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599523C-C492-C54C-8580-36F060531E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96794" y="2680925"/>
                <a:ext cx="463966" cy="10983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675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D354D-2C9F-6D4B-AB8F-CBCB3F3A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Happiness Set Point</a:t>
            </a: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20668C-5506-954A-A537-711D31E1AFD7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200" dirty="0"/>
              <a:t>Genetics and learned tendencies remain at a certain level of happiness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/>
              <a:t>Can be adjusted and raised by intentional and consistent happiness-boosting activities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3" name="Picture 1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C051E229-FB66-204B-B27B-8259B682F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568479"/>
            <a:ext cx="6903720" cy="3721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CF511-3D18-A826-FF22-63788CF5433C}"/>
              </a:ext>
            </a:extLst>
          </p:cNvPr>
          <p:cNvSpPr txBox="1"/>
          <p:nvPr/>
        </p:nvSpPr>
        <p:spPr>
          <a:xfrm>
            <a:off x="4822371" y="6217920"/>
            <a:ext cx="686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Happiness Researcher Dr. Sonja Lyubomirsky, UC Riverside</a:t>
            </a:r>
          </a:p>
        </p:txBody>
      </p:sp>
    </p:spTree>
    <p:extLst>
      <p:ext uri="{BB962C8B-B14F-4D97-AF65-F5344CB8AC3E}">
        <p14:creationId xmlns:p14="http://schemas.microsoft.com/office/powerpoint/2010/main" val="156332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A mountain range with snow on the top&#10;&#10;Description automatically generated">
            <a:extLst>
              <a:ext uri="{FF2B5EF4-FFF2-40B4-BE49-F238E27FC236}">
                <a16:creationId xmlns:a16="http://schemas.microsoft.com/office/drawing/2014/main" id="{EF49D993-224A-3E92-CFBB-ACCDC059D1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26" r="-2" b="-2"/>
          <a:stretch/>
        </p:blipFill>
        <p:spPr>
          <a:xfrm>
            <a:off x="643467" y="1633466"/>
            <a:ext cx="5294716" cy="359106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erson standing on a rock with a backpack&#10;&#10;Description automatically generated">
            <a:extLst>
              <a:ext uri="{FF2B5EF4-FFF2-40B4-BE49-F238E27FC236}">
                <a16:creationId xmlns:a16="http://schemas.microsoft.com/office/drawing/2014/main" id="{09A987D5-D078-57D1-3C99-9E0924273C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2476" b="-1"/>
          <a:stretch/>
        </p:blipFill>
        <p:spPr>
          <a:xfrm>
            <a:off x="6253817" y="1603433"/>
            <a:ext cx="5294715" cy="3651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06E8F7-E9EB-BACC-3D8D-EC8ACADFF268}"/>
              </a:ext>
            </a:extLst>
          </p:cNvPr>
          <p:cNvSpPr txBox="1"/>
          <p:nvPr/>
        </p:nvSpPr>
        <p:spPr>
          <a:xfrm>
            <a:off x="1217922" y="702820"/>
            <a:ext cx="1461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C602A"/>
                </a:solidFill>
              </a:rPr>
              <a:t>Kevin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C0BD1-C55D-CA0A-99C0-9030C1F9D30F}"/>
              </a:ext>
            </a:extLst>
          </p:cNvPr>
          <p:cNvSpPr txBox="1"/>
          <p:nvPr/>
        </p:nvSpPr>
        <p:spPr>
          <a:xfrm>
            <a:off x="6253817" y="5372100"/>
            <a:ext cx="7276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C602A"/>
                </a:solidFill>
              </a:rPr>
              <a:t>Live Long and Prosper</a:t>
            </a:r>
          </a:p>
        </p:txBody>
      </p:sp>
    </p:spTree>
    <p:extLst>
      <p:ext uri="{BB962C8B-B14F-4D97-AF65-F5344CB8AC3E}">
        <p14:creationId xmlns:p14="http://schemas.microsoft.com/office/powerpoint/2010/main" val="697292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58E9E-7D16-0148-92B5-DEF173CF30A5}"/>
              </a:ext>
            </a:extLst>
          </p:cNvPr>
          <p:cNvSpPr txBox="1"/>
          <p:nvPr/>
        </p:nvSpPr>
        <p:spPr>
          <a:xfrm>
            <a:off x="5370153" y="2369127"/>
            <a:ext cx="6332658" cy="309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0" i="1" dirty="0">
                <a:effectLst/>
              </a:rPr>
              <a:t>“</a:t>
            </a:r>
            <a:r>
              <a:rPr lang="en-US" sz="5000" dirty="0">
                <a:effectLst/>
              </a:rPr>
              <a:t>Happiness is resilience wrapped in hopeful packaging. </a:t>
            </a:r>
            <a:r>
              <a:rPr lang="en-US" sz="5000" i="1" dirty="0">
                <a:effectLst/>
              </a:rPr>
              <a:t>”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i="1" dirty="0"/>
              <a:t>             </a:t>
            </a:r>
            <a:r>
              <a:rPr lang="en-US" sz="2700" dirty="0"/>
              <a:t>~ Author Maria Baltazzi, PhD, MFA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1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 12" descr="A group of yellow rubber ducks&#10;&#10;Description automatically generated with medium confidence">
            <a:extLst>
              <a:ext uri="{FF2B5EF4-FFF2-40B4-BE49-F238E27FC236}">
                <a16:creationId xmlns:a16="http://schemas.microsoft.com/office/drawing/2014/main" id="{93E70CAD-F8E5-4FDC-A4B6-46E35CE7E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4F6AB-74E8-1D49-89C5-B08D0994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19" y="678874"/>
            <a:ext cx="6359236" cy="135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Happiness Essentials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C8954-B0C2-CF30-3C64-C294D7D6AD78}"/>
              </a:ext>
            </a:extLst>
          </p:cNvPr>
          <p:cNvSpPr txBox="1"/>
          <p:nvPr/>
        </p:nvSpPr>
        <p:spPr>
          <a:xfrm>
            <a:off x="5943599" y="1813173"/>
            <a:ext cx="580505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 dirty="0"/>
          </a:p>
          <a:p>
            <a:r>
              <a:rPr lang="en-US" sz="2700" dirty="0"/>
              <a:t>Virtue and Qualities of Happy People</a:t>
            </a:r>
          </a:p>
          <a:p>
            <a:endParaRPr lang="en-US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ea typeface="Aptos" panose="020B0004020202020204" pitchFamily="34" charset="0"/>
              </a:rPr>
              <a:t>Virtues being your personal or moral standards: Faith, Love, Gratitude, Forgiveness, Peace</a:t>
            </a:r>
            <a:r>
              <a:rPr lang="en-US" sz="2500" dirty="0">
                <a:effectLst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ea typeface="Aptos" panose="020B0004020202020204" pitchFamily="34" charset="0"/>
              </a:rPr>
              <a:t>Qualities being the attributes or characteristics you value: Health, Detachment, Abundance</a:t>
            </a:r>
            <a:r>
              <a:rPr lang="en-US" sz="2500" dirty="0">
                <a:effectLst/>
              </a:rPr>
              <a:t> </a:t>
            </a:r>
            <a:endParaRPr lang="en-US" sz="2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reaching out to sun">
            <a:extLst>
              <a:ext uri="{FF2B5EF4-FFF2-40B4-BE49-F238E27FC236}">
                <a16:creationId xmlns:a16="http://schemas.microsoft.com/office/drawing/2014/main" id="{C3FAD0F9-D0CC-45BF-B63B-0776A779E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1" r="2" b="2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8BDBA9-04E8-B94C-8707-5E9C7A68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6" y="969817"/>
            <a:ext cx="5043054" cy="12952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500" b="1" dirty="0"/>
              <a:t>Jesus Prayer: </a:t>
            </a:r>
            <a:br>
              <a:rPr lang="en-US" sz="4500" b="1" dirty="0"/>
            </a:br>
            <a:r>
              <a:rPr lang="en-US" sz="4500" b="1" dirty="0"/>
              <a:t>Prayer of the Heart</a:t>
            </a:r>
            <a:br>
              <a:rPr lang="en-US" sz="4500" dirty="0"/>
            </a:br>
            <a:endParaRPr lang="en-US" sz="4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D1BB2-4D7F-AD40-B258-6B5BF0142E81}"/>
              </a:ext>
            </a:extLst>
          </p:cNvPr>
          <p:cNvSpPr txBox="1"/>
          <p:nvPr/>
        </p:nvSpPr>
        <p:spPr>
          <a:xfrm>
            <a:off x="9669641" y="1953491"/>
            <a:ext cx="2356103" cy="338050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altLang="en-US" sz="5700" dirty="0"/>
              <a:t>Lord 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altLang="en-US" sz="5700" dirty="0"/>
              <a:t>Jesus Christ,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altLang="en-US" sz="5700" dirty="0"/>
              <a:t>Son of God,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altLang="en-US" sz="5700" dirty="0"/>
              <a:t>have mercy on 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altLang="en-US" sz="5700" dirty="0"/>
              <a:t>me, a sinner.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endParaRPr lang="en-US" altLang="en-US" sz="5700" dirty="0"/>
          </a:p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altLang="en-US" sz="5700" dirty="0"/>
              <a:t>(Alt., please guide me.)</a:t>
            </a:r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0790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487</Words>
  <Application>Microsoft Macintosh PowerPoint</Application>
  <PresentationFormat>Widescreen</PresentationFormat>
  <Paragraphs>111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-webkit-standard</vt:lpstr>
      <vt:lpstr>Aptos</vt:lpstr>
      <vt:lpstr>Aptos Display</vt:lpstr>
      <vt:lpstr>Arial</vt:lpstr>
      <vt:lpstr>Calibri</vt:lpstr>
      <vt:lpstr>Times New Roman</vt:lpstr>
      <vt:lpstr>Office Theme</vt:lpstr>
      <vt:lpstr>Welcome </vt:lpstr>
      <vt:lpstr>Being Happy …or Happier </vt:lpstr>
      <vt:lpstr>PowerPoint Presentation</vt:lpstr>
      <vt:lpstr> Happiness Continuum </vt:lpstr>
      <vt:lpstr>Happiness Set Point</vt:lpstr>
      <vt:lpstr>PowerPoint Presentation</vt:lpstr>
      <vt:lpstr>PowerPoint Presentation</vt:lpstr>
      <vt:lpstr>   Happiness Essentials</vt:lpstr>
      <vt:lpstr>Jesus Prayer:  Prayer of the Heart </vt:lpstr>
      <vt:lpstr>Thought Stopping </vt:lpstr>
      <vt:lpstr>      Contraction                        Expansion</vt:lpstr>
      <vt:lpstr>Savoring the Good</vt:lpstr>
      <vt:lpstr>Three Happiness Habits</vt:lpstr>
      <vt:lpstr>PowerPoint Presentation</vt:lpstr>
      <vt:lpstr>Stay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Baltazzi</dc:creator>
  <cp:lastModifiedBy>Maria Baltazzi</cp:lastModifiedBy>
  <cp:revision>23</cp:revision>
  <dcterms:created xsi:type="dcterms:W3CDTF">2024-06-05T21:25:45Z</dcterms:created>
  <dcterms:modified xsi:type="dcterms:W3CDTF">2024-07-01T18:56:41Z</dcterms:modified>
</cp:coreProperties>
</file>