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34"/>
  </p:notesMasterIdLst>
  <p:sldIdLst>
    <p:sldId id="273" r:id="rId2"/>
    <p:sldId id="272" r:id="rId3"/>
    <p:sldId id="257" r:id="rId4"/>
    <p:sldId id="289" r:id="rId5"/>
    <p:sldId id="258" r:id="rId6"/>
    <p:sldId id="295" r:id="rId7"/>
    <p:sldId id="260" r:id="rId8"/>
    <p:sldId id="261" r:id="rId9"/>
    <p:sldId id="262" r:id="rId10"/>
    <p:sldId id="263" r:id="rId11"/>
    <p:sldId id="290" r:id="rId12"/>
    <p:sldId id="264" r:id="rId13"/>
    <p:sldId id="297" r:id="rId14"/>
    <p:sldId id="265" r:id="rId15"/>
    <p:sldId id="266" r:id="rId16"/>
    <p:sldId id="291" r:id="rId17"/>
    <p:sldId id="269" r:id="rId18"/>
    <p:sldId id="296" r:id="rId19"/>
    <p:sldId id="275" r:id="rId20"/>
    <p:sldId id="277" r:id="rId21"/>
    <p:sldId id="279" r:id="rId22"/>
    <p:sldId id="274" r:id="rId23"/>
    <p:sldId id="270" r:id="rId24"/>
    <p:sldId id="293" r:id="rId25"/>
    <p:sldId id="280" r:id="rId26"/>
    <p:sldId id="284" r:id="rId27"/>
    <p:sldId id="285" r:id="rId28"/>
    <p:sldId id="286" r:id="rId29"/>
    <p:sldId id="287" r:id="rId30"/>
    <p:sldId id="282" r:id="rId31"/>
    <p:sldId id="288" r:id="rId32"/>
    <p:sldId id="292" r:id="rId3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4642D8-96CE-438B-A45F-6EE6F7BE18DF}" v="4" dt="2024-06-28T19:13:12.280"/>
    <p1510:client id="{DD4316DC-5885-4EA2-B15D-2555EF121AA9}" v="138" dt="2024-06-28T16:51:21.3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ette Geanacopoulos" userId="eb4961f2-a4a0-408d-ad31-fe7b9d7ffc8d" providerId="ADAL" clId="{A84642D8-96CE-438B-A45F-6EE6F7BE18DF}"/>
    <pc:docChg chg="undo custSel addSld delSld modSld sldOrd modNotesMaster">
      <pc:chgData name="Paulette Geanacopoulos" userId="eb4961f2-a4a0-408d-ad31-fe7b9d7ffc8d" providerId="ADAL" clId="{A84642D8-96CE-438B-A45F-6EE6F7BE18DF}" dt="2024-06-28T19:14:26.050" v="107" actId="115"/>
      <pc:docMkLst>
        <pc:docMk/>
      </pc:docMkLst>
      <pc:sldChg chg="modSp mod">
        <pc:chgData name="Paulette Geanacopoulos" userId="eb4961f2-a4a0-408d-ad31-fe7b9d7ffc8d" providerId="ADAL" clId="{A84642D8-96CE-438B-A45F-6EE6F7BE18DF}" dt="2024-06-28T18:49:13.676" v="97" actId="14100"/>
        <pc:sldMkLst>
          <pc:docMk/>
          <pc:sldMk cId="3862665520" sldId="258"/>
        </pc:sldMkLst>
        <pc:spChg chg="mod">
          <ac:chgData name="Paulette Geanacopoulos" userId="eb4961f2-a4a0-408d-ad31-fe7b9d7ffc8d" providerId="ADAL" clId="{A84642D8-96CE-438B-A45F-6EE6F7BE18DF}" dt="2024-06-28T18:49:13.676" v="97" actId="14100"/>
          <ac:spMkLst>
            <pc:docMk/>
            <pc:sldMk cId="3862665520" sldId="258"/>
            <ac:spMk id="2" creationId="{01C8C59A-1731-CF57-5609-84CCFE90D0EA}"/>
          </ac:spMkLst>
        </pc:spChg>
      </pc:sldChg>
      <pc:sldChg chg="modSp mod">
        <pc:chgData name="Paulette Geanacopoulos" userId="eb4961f2-a4a0-408d-ad31-fe7b9d7ffc8d" providerId="ADAL" clId="{A84642D8-96CE-438B-A45F-6EE6F7BE18DF}" dt="2024-06-28T18:28:18.508" v="91" actId="20577"/>
        <pc:sldMkLst>
          <pc:docMk/>
          <pc:sldMk cId="3658789439" sldId="273"/>
        </pc:sldMkLst>
        <pc:spChg chg="mod">
          <ac:chgData name="Paulette Geanacopoulos" userId="eb4961f2-a4a0-408d-ad31-fe7b9d7ffc8d" providerId="ADAL" clId="{A84642D8-96CE-438B-A45F-6EE6F7BE18DF}" dt="2024-06-28T18:28:18.508" v="91" actId="20577"/>
          <ac:spMkLst>
            <pc:docMk/>
            <pc:sldMk cId="3658789439" sldId="273"/>
            <ac:spMk id="5" creationId="{67E61120-E72A-96E3-6E29-1D8908D62FD9}"/>
          </ac:spMkLst>
        </pc:spChg>
      </pc:sldChg>
      <pc:sldChg chg="modSp mod">
        <pc:chgData name="Paulette Geanacopoulos" userId="eb4961f2-a4a0-408d-ad31-fe7b9d7ffc8d" providerId="ADAL" clId="{A84642D8-96CE-438B-A45F-6EE6F7BE18DF}" dt="2024-06-28T19:14:26.050" v="107" actId="115"/>
        <pc:sldMkLst>
          <pc:docMk/>
          <pc:sldMk cId="2545474545" sldId="281"/>
        </pc:sldMkLst>
        <pc:spChg chg="mod">
          <ac:chgData name="Paulette Geanacopoulos" userId="eb4961f2-a4a0-408d-ad31-fe7b9d7ffc8d" providerId="ADAL" clId="{A84642D8-96CE-438B-A45F-6EE6F7BE18DF}" dt="2024-06-28T19:14:26.050" v="107" actId="115"/>
          <ac:spMkLst>
            <pc:docMk/>
            <pc:sldMk cId="2545474545" sldId="281"/>
            <ac:spMk id="2" creationId="{59D99A12-64CD-94DC-3742-3B4D1A5D2D25}"/>
          </ac:spMkLst>
        </pc:spChg>
      </pc:sldChg>
      <pc:sldChg chg="addSp delSp modSp mod">
        <pc:chgData name="Paulette Geanacopoulos" userId="eb4961f2-a4a0-408d-ad31-fe7b9d7ffc8d" providerId="ADAL" clId="{A84642D8-96CE-438B-A45F-6EE6F7BE18DF}" dt="2024-06-28T19:13:50.079" v="106" actId="1076"/>
        <pc:sldMkLst>
          <pc:docMk/>
          <pc:sldMk cId="3648567271" sldId="286"/>
        </pc:sldMkLst>
        <pc:picChg chg="add mod">
          <ac:chgData name="Paulette Geanacopoulos" userId="eb4961f2-a4a0-408d-ad31-fe7b9d7ffc8d" providerId="ADAL" clId="{A84642D8-96CE-438B-A45F-6EE6F7BE18DF}" dt="2024-06-28T19:13:50.079" v="106" actId="1076"/>
          <ac:picMkLst>
            <pc:docMk/>
            <pc:sldMk cId="3648567271" sldId="286"/>
            <ac:picMk id="3" creationId="{369E183E-9622-B81A-21E5-34F7E1A249A8}"/>
          </ac:picMkLst>
        </pc:picChg>
        <pc:picChg chg="del">
          <ac:chgData name="Paulette Geanacopoulos" userId="eb4961f2-a4a0-408d-ad31-fe7b9d7ffc8d" providerId="ADAL" clId="{A84642D8-96CE-438B-A45F-6EE6F7BE18DF}" dt="2024-06-28T19:13:10.730" v="98" actId="478"/>
          <ac:picMkLst>
            <pc:docMk/>
            <pc:sldMk cId="3648567271" sldId="286"/>
            <ac:picMk id="4" creationId="{696068D5-8811-DC12-8D81-0D21A1F38EE2}"/>
          </ac:picMkLst>
        </pc:picChg>
      </pc:sldChg>
      <pc:sldChg chg="addSp delSp modSp new del mod ord">
        <pc:chgData name="Paulette Geanacopoulos" userId="eb4961f2-a4a0-408d-ad31-fe7b9d7ffc8d" providerId="ADAL" clId="{A84642D8-96CE-438B-A45F-6EE6F7BE18DF}" dt="2024-06-28T18:29:39.781" v="94" actId="47"/>
        <pc:sldMkLst>
          <pc:docMk/>
          <pc:sldMk cId="777294271" sldId="294"/>
        </pc:sldMkLst>
        <pc:spChg chg="del mod">
          <ac:chgData name="Paulette Geanacopoulos" userId="eb4961f2-a4a0-408d-ad31-fe7b9d7ffc8d" providerId="ADAL" clId="{A84642D8-96CE-438B-A45F-6EE6F7BE18DF}" dt="2024-06-28T17:52:54.056" v="11" actId="478"/>
          <ac:spMkLst>
            <pc:docMk/>
            <pc:sldMk cId="777294271" sldId="294"/>
            <ac:spMk id="2" creationId="{047B5018-CD56-D91E-60B7-13D54A50B785}"/>
          </ac:spMkLst>
        </pc:spChg>
        <pc:spChg chg="mod">
          <ac:chgData name="Paulette Geanacopoulos" userId="eb4961f2-a4a0-408d-ad31-fe7b9d7ffc8d" providerId="ADAL" clId="{A84642D8-96CE-438B-A45F-6EE6F7BE18DF}" dt="2024-06-28T18:16:12.699" v="88" actId="1076"/>
          <ac:spMkLst>
            <pc:docMk/>
            <pc:sldMk cId="777294271" sldId="294"/>
            <ac:spMk id="3" creationId="{DB05C2D1-2565-8DE9-093D-611C3F7B6ACB}"/>
          </ac:spMkLst>
        </pc:spChg>
        <pc:picChg chg="add del mod">
          <ac:chgData name="Paulette Geanacopoulos" userId="eb4961f2-a4a0-408d-ad31-fe7b9d7ffc8d" providerId="ADAL" clId="{A84642D8-96CE-438B-A45F-6EE6F7BE18DF}" dt="2024-06-28T17:52:46.599" v="10" actId="478"/>
          <ac:picMkLst>
            <pc:docMk/>
            <pc:sldMk cId="777294271" sldId="294"/>
            <ac:picMk id="4" creationId="{3EEDBFEE-58D6-856B-B21E-95FA92D7901A}"/>
          </ac:picMkLst>
        </pc:picChg>
      </pc:sldChg>
      <pc:sldChg chg="addSp modSp new mod">
        <pc:chgData name="Paulette Geanacopoulos" userId="eb4961f2-a4a0-408d-ad31-fe7b9d7ffc8d" providerId="ADAL" clId="{A84642D8-96CE-438B-A45F-6EE6F7BE18DF}" dt="2024-06-28T18:48:38.385" v="96" actId="1076"/>
        <pc:sldMkLst>
          <pc:docMk/>
          <pc:sldMk cId="4182109539" sldId="295"/>
        </pc:sldMkLst>
        <pc:spChg chg="add mod">
          <ac:chgData name="Paulette Geanacopoulos" userId="eb4961f2-a4a0-408d-ad31-fe7b9d7ffc8d" providerId="ADAL" clId="{A84642D8-96CE-438B-A45F-6EE6F7BE18DF}" dt="2024-06-28T18:48:38.385" v="96" actId="1076"/>
          <ac:spMkLst>
            <pc:docMk/>
            <pc:sldMk cId="4182109539" sldId="295"/>
            <ac:spMk id="3" creationId="{B6089E65-CE61-F7A2-1BB7-7269ED7D9519}"/>
          </ac:spMkLst>
        </pc:spChg>
      </pc:sldChg>
      <pc:sldChg chg="addSp modSp new mod">
        <pc:chgData name="Paulette Geanacopoulos" userId="eb4961f2-a4a0-408d-ad31-fe7b9d7ffc8d" providerId="ADAL" clId="{A84642D8-96CE-438B-A45F-6EE6F7BE18DF}" dt="2024-06-28T18:13:03.890" v="68" actId="208"/>
        <pc:sldMkLst>
          <pc:docMk/>
          <pc:sldMk cId="1971372654" sldId="296"/>
        </pc:sldMkLst>
        <pc:spChg chg="add mod">
          <ac:chgData name="Paulette Geanacopoulos" userId="eb4961f2-a4a0-408d-ad31-fe7b9d7ffc8d" providerId="ADAL" clId="{A84642D8-96CE-438B-A45F-6EE6F7BE18DF}" dt="2024-06-28T18:13:03.890" v="68" actId="208"/>
          <ac:spMkLst>
            <pc:docMk/>
            <pc:sldMk cId="1971372654" sldId="296"/>
            <ac:spMk id="3" creationId="{D5521E97-1027-1F11-DA13-30432608DDCE}"/>
          </ac:spMkLst>
        </pc:spChg>
      </pc:sldChg>
      <pc:sldChg chg="addSp modSp new mod">
        <pc:chgData name="Paulette Geanacopoulos" userId="eb4961f2-a4a0-408d-ad31-fe7b9d7ffc8d" providerId="ADAL" clId="{A84642D8-96CE-438B-A45F-6EE6F7BE18DF}" dt="2024-06-28T18:15:29.584" v="80" actId="20578"/>
        <pc:sldMkLst>
          <pc:docMk/>
          <pc:sldMk cId="1230716017" sldId="297"/>
        </pc:sldMkLst>
        <pc:spChg chg="add mod">
          <ac:chgData name="Paulette Geanacopoulos" userId="eb4961f2-a4a0-408d-ad31-fe7b9d7ffc8d" providerId="ADAL" clId="{A84642D8-96CE-438B-A45F-6EE6F7BE18DF}" dt="2024-06-28T18:15:29.584" v="80" actId="20578"/>
          <ac:spMkLst>
            <pc:docMk/>
            <pc:sldMk cId="1230716017" sldId="297"/>
            <ac:spMk id="3" creationId="{BBC09932-2F92-F0D5-AE6D-ADB41179F56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DB7CB7-CD0A-498C-A263-F8CEF46B2B4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B4F4F777-BED9-4F0D-BE88-75551A8CD983}">
      <dgm:prSet/>
      <dgm:spPr/>
      <dgm:t>
        <a:bodyPr/>
        <a:lstStyle/>
        <a:p>
          <a:r>
            <a:rPr lang="en-US" b="1" dirty="0"/>
            <a:t>To educate our community about the many challenges faced by family caregivers </a:t>
          </a:r>
          <a:endParaRPr lang="en-US" dirty="0"/>
        </a:p>
      </dgm:t>
    </dgm:pt>
    <dgm:pt modelId="{F51C2FB9-C8AD-4351-9410-3005EF078BF8}" type="parTrans" cxnId="{47A723E7-9D3E-431F-B819-8368D6B53231}">
      <dgm:prSet/>
      <dgm:spPr/>
      <dgm:t>
        <a:bodyPr/>
        <a:lstStyle/>
        <a:p>
          <a:endParaRPr lang="en-US"/>
        </a:p>
      </dgm:t>
    </dgm:pt>
    <dgm:pt modelId="{F7384B6A-0DAC-4BA3-9E10-5D301744C40E}" type="sibTrans" cxnId="{47A723E7-9D3E-431F-B819-8368D6B53231}">
      <dgm:prSet/>
      <dgm:spPr/>
      <dgm:t>
        <a:bodyPr/>
        <a:lstStyle/>
        <a:p>
          <a:endParaRPr lang="en-US"/>
        </a:p>
      </dgm:t>
    </dgm:pt>
    <dgm:pt modelId="{F9985576-781F-4597-AE6F-0D4D607F65C5}">
      <dgm:prSet/>
      <dgm:spPr/>
      <dgm:t>
        <a:bodyPr/>
        <a:lstStyle/>
        <a:p>
          <a:r>
            <a:rPr lang="en-US" b="1" dirty="0"/>
            <a:t>To motivate our Philoptochos Chapters and Metropolises to respond to the needs of family caregivers within their own communities.  </a:t>
          </a:r>
          <a:endParaRPr lang="en-US" dirty="0"/>
        </a:p>
      </dgm:t>
    </dgm:pt>
    <dgm:pt modelId="{2B09D479-35C7-434B-8D38-09379B881283}" type="parTrans" cxnId="{FCC302F6-A2BF-4FE6-8290-7B33634044C6}">
      <dgm:prSet/>
      <dgm:spPr/>
      <dgm:t>
        <a:bodyPr/>
        <a:lstStyle/>
        <a:p>
          <a:endParaRPr lang="en-US"/>
        </a:p>
      </dgm:t>
    </dgm:pt>
    <dgm:pt modelId="{D7F99978-1555-458D-8741-1727F8F76534}" type="sibTrans" cxnId="{FCC302F6-A2BF-4FE6-8290-7B33634044C6}">
      <dgm:prSet/>
      <dgm:spPr/>
      <dgm:t>
        <a:bodyPr/>
        <a:lstStyle/>
        <a:p>
          <a:endParaRPr lang="en-US"/>
        </a:p>
      </dgm:t>
    </dgm:pt>
    <dgm:pt modelId="{D2BD2FE3-CA81-4E8C-99E4-C7F86773473B}" type="pres">
      <dgm:prSet presAssocID="{EFDB7CB7-CD0A-498C-A263-F8CEF46B2B4B}" presName="hierChild1" presStyleCnt="0">
        <dgm:presLayoutVars>
          <dgm:chPref val="1"/>
          <dgm:dir/>
          <dgm:animOne val="branch"/>
          <dgm:animLvl val="lvl"/>
          <dgm:resizeHandles/>
        </dgm:presLayoutVars>
      </dgm:prSet>
      <dgm:spPr/>
    </dgm:pt>
    <dgm:pt modelId="{F1C414A1-56F5-47F5-B479-E6447FA071D5}" type="pres">
      <dgm:prSet presAssocID="{B4F4F777-BED9-4F0D-BE88-75551A8CD983}" presName="hierRoot1" presStyleCnt="0"/>
      <dgm:spPr/>
    </dgm:pt>
    <dgm:pt modelId="{4772CECA-A201-4213-BB39-6073C4931144}" type="pres">
      <dgm:prSet presAssocID="{B4F4F777-BED9-4F0D-BE88-75551A8CD983}" presName="composite" presStyleCnt="0"/>
      <dgm:spPr/>
    </dgm:pt>
    <dgm:pt modelId="{AF43AA16-44C4-4DF0-BADB-07394B1EFBFC}" type="pres">
      <dgm:prSet presAssocID="{B4F4F777-BED9-4F0D-BE88-75551A8CD983}" presName="background" presStyleLbl="node0" presStyleIdx="0" presStyleCnt="2"/>
      <dgm:spPr/>
    </dgm:pt>
    <dgm:pt modelId="{088CED89-EED9-4A36-B156-A41D34F25E45}" type="pres">
      <dgm:prSet presAssocID="{B4F4F777-BED9-4F0D-BE88-75551A8CD983}" presName="text" presStyleLbl="fgAcc0" presStyleIdx="0" presStyleCnt="2">
        <dgm:presLayoutVars>
          <dgm:chPref val="3"/>
        </dgm:presLayoutVars>
      </dgm:prSet>
      <dgm:spPr/>
    </dgm:pt>
    <dgm:pt modelId="{939FA865-621D-4BE1-8156-CF981F678BBD}" type="pres">
      <dgm:prSet presAssocID="{B4F4F777-BED9-4F0D-BE88-75551A8CD983}" presName="hierChild2" presStyleCnt="0"/>
      <dgm:spPr/>
    </dgm:pt>
    <dgm:pt modelId="{698220CF-4D61-4EF9-91C5-CC4BDB1B4303}" type="pres">
      <dgm:prSet presAssocID="{F9985576-781F-4597-AE6F-0D4D607F65C5}" presName="hierRoot1" presStyleCnt="0"/>
      <dgm:spPr/>
    </dgm:pt>
    <dgm:pt modelId="{7046FF27-0558-4370-A03B-62624D3E44DE}" type="pres">
      <dgm:prSet presAssocID="{F9985576-781F-4597-AE6F-0D4D607F65C5}" presName="composite" presStyleCnt="0"/>
      <dgm:spPr/>
    </dgm:pt>
    <dgm:pt modelId="{C63BEE24-636B-46D3-AE43-4B01D5CD52C7}" type="pres">
      <dgm:prSet presAssocID="{F9985576-781F-4597-AE6F-0D4D607F65C5}" presName="background" presStyleLbl="node0" presStyleIdx="1" presStyleCnt="2"/>
      <dgm:spPr/>
    </dgm:pt>
    <dgm:pt modelId="{365EAB2D-C09D-487B-8B04-281352FCC290}" type="pres">
      <dgm:prSet presAssocID="{F9985576-781F-4597-AE6F-0D4D607F65C5}" presName="text" presStyleLbl="fgAcc0" presStyleIdx="1" presStyleCnt="2">
        <dgm:presLayoutVars>
          <dgm:chPref val="3"/>
        </dgm:presLayoutVars>
      </dgm:prSet>
      <dgm:spPr/>
    </dgm:pt>
    <dgm:pt modelId="{75A49C67-6842-40AB-B907-3BFD6F8681EA}" type="pres">
      <dgm:prSet presAssocID="{F9985576-781F-4597-AE6F-0D4D607F65C5}" presName="hierChild2" presStyleCnt="0"/>
      <dgm:spPr/>
    </dgm:pt>
  </dgm:ptLst>
  <dgm:cxnLst>
    <dgm:cxn modelId="{BCC9811F-1FA6-4051-9593-A03C4FFF5FEB}" type="presOf" srcId="{B4F4F777-BED9-4F0D-BE88-75551A8CD983}" destId="{088CED89-EED9-4A36-B156-A41D34F25E45}" srcOrd="0" destOrd="0" presId="urn:microsoft.com/office/officeart/2005/8/layout/hierarchy1"/>
    <dgm:cxn modelId="{2F77726D-436A-4C2E-BB07-00351C479900}" type="presOf" srcId="{F9985576-781F-4597-AE6F-0D4D607F65C5}" destId="{365EAB2D-C09D-487B-8B04-281352FCC290}" srcOrd="0" destOrd="0" presId="urn:microsoft.com/office/officeart/2005/8/layout/hierarchy1"/>
    <dgm:cxn modelId="{FE3D38C2-C48E-4435-8946-397C6EB491F0}" type="presOf" srcId="{EFDB7CB7-CD0A-498C-A263-F8CEF46B2B4B}" destId="{D2BD2FE3-CA81-4E8C-99E4-C7F86773473B}" srcOrd="0" destOrd="0" presId="urn:microsoft.com/office/officeart/2005/8/layout/hierarchy1"/>
    <dgm:cxn modelId="{47A723E7-9D3E-431F-B819-8368D6B53231}" srcId="{EFDB7CB7-CD0A-498C-A263-F8CEF46B2B4B}" destId="{B4F4F777-BED9-4F0D-BE88-75551A8CD983}" srcOrd="0" destOrd="0" parTransId="{F51C2FB9-C8AD-4351-9410-3005EF078BF8}" sibTransId="{F7384B6A-0DAC-4BA3-9E10-5D301744C40E}"/>
    <dgm:cxn modelId="{FCC302F6-A2BF-4FE6-8290-7B33634044C6}" srcId="{EFDB7CB7-CD0A-498C-A263-F8CEF46B2B4B}" destId="{F9985576-781F-4597-AE6F-0D4D607F65C5}" srcOrd="1" destOrd="0" parTransId="{2B09D479-35C7-434B-8D38-09379B881283}" sibTransId="{D7F99978-1555-458D-8741-1727F8F76534}"/>
    <dgm:cxn modelId="{C0E492C4-F443-4EFB-8963-F6BA54B625F2}" type="presParOf" srcId="{D2BD2FE3-CA81-4E8C-99E4-C7F86773473B}" destId="{F1C414A1-56F5-47F5-B479-E6447FA071D5}" srcOrd="0" destOrd="0" presId="urn:microsoft.com/office/officeart/2005/8/layout/hierarchy1"/>
    <dgm:cxn modelId="{D095E508-2A41-4400-89A5-808EB880A70B}" type="presParOf" srcId="{F1C414A1-56F5-47F5-B479-E6447FA071D5}" destId="{4772CECA-A201-4213-BB39-6073C4931144}" srcOrd="0" destOrd="0" presId="urn:microsoft.com/office/officeart/2005/8/layout/hierarchy1"/>
    <dgm:cxn modelId="{140B72BF-9FCD-4CE3-8561-1E256EFFCBBE}" type="presParOf" srcId="{4772CECA-A201-4213-BB39-6073C4931144}" destId="{AF43AA16-44C4-4DF0-BADB-07394B1EFBFC}" srcOrd="0" destOrd="0" presId="urn:microsoft.com/office/officeart/2005/8/layout/hierarchy1"/>
    <dgm:cxn modelId="{3738E980-5B11-4E3B-8A24-37048886D0DA}" type="presParOf" srcId="{4772CECA-A201-4213-BB39-6073C4931144}" destId="{088CED89-EED9-4A36-B156-A41D34F25E45}" srcOrd="1" destOrd="0" presId="urn:microsoft.com/office/officeart/2005/8/layout/hierarchy1"/>
    <dgm:cxn modelId="{76C9D6A1-E5C8-4AEC-B0AD-2E8FFA61606C}" type="presParOf" srcId="{F1C414A1-56F5-47F5-B479-E6447FA071D5}" destId="{939FA865-621D-4BE1-8156-CF981F678BBD}" srcOrd="1" destOrd="0" presId="urn:microsoft.com/office/officeart/2005/8/layout/hierarchy1"/>
    <dgm:cxn modelId="{3FB6DEE4-87EC-4F2A-AE1F-79BD94BC997F}" type="presParOf" srcId="{D2BD2FE3-CA81-4E8C-99E4-C7F86773473B}" destId="{698220CF-4D61-4EF9-91C5-CC4BDB1B4303}" srcOrd="1" destOrd="0" presId="urn:microsoft.com/office/officeart/2005/8/layout/hierarchy1"/>
    <dgm:cxn modelId="{333376F2-6236-4395-BF1C-451B4796FADA}" type="presParOf" srcId="{698220CF-4D61-4EF9-91C5-CC4BDB1B4303}" destId="{7046FF27-0558-4370-A03B-62624D3E44DE}" srcOrd="0" destOrd="0" presId="urn:microsoft.com/office/officeart/2005/8/layout/hierarchy1"/>
    <dgm:cxn modelId="{E9CA0E20-20BA-4A04-BBC6-0A8768BE818A}" type="presParOf" srcId="{7046FF27-0558-4370-A03B-62624D3E44DE}" destId="{C63BEE24-636B-46D3-AE43-4B01D5CD52C7}" srcOrd="0" destOrd="0" presId="urn:microsoft.com/office/officeart/2005/8/layout/hierarchy1"/>
    <dgm:cxn modelId="{BC304445-A341-4FC8-96A1-1B444EA57002}" type="presParOf" srcId="{7046FF27-0558-4370-A03B-62624D3E44DE}" destId="{365EAB2D-C09D-487B-8B04-281352FCC290}" srcOrd="1" destOrd="0" presId="urn:microsoft.com/office/officeart/2005/8/layout/hierarchy1"/>
    <dgm:cxn modelId="{6F2E9AFD-3C01-4A87-AA73-38C89A162A01}" type="presParOf" srcId="{698220CF-4D61-4EF9-91C5-CC4BDB1B4303}" destId="{75A49C67-6842-40AB-B907-3BFD6F8681E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C21F61-13F0-4F17-9604-E9A7C2F48A3F}"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E9316829-8009-4FB9-9D17-CFE4C1FFB2D7}">
      <dgm:prSet/>
      <dgm:spPr/>
      <dgm:t>
        <a:bodyPr/>
        <a:lstStyle/>
        <a:p>
          <a:r>
            <a:rPr lang="en-US" b="1" i="1" dirty="0"/>
            <a:t>What is Caregiver Burnout?</a:t>
          </a:r>
          <a:endParaRPr lang="en-US" dirty="0"/>
        </a:p>
      </dgm:t>
    </dgm:pt>
    <dgm:pt modelId="{C15247D1-5EEA-4181-84E5-6ACBE6B25462}" type="parTrans" cxnId="{3CC8066E-E148-467C-82A1-361A0F55FD6F}">
      <dgm:prSet/>
      <dgm:spPr/>
      <dgm:t>
        <a:bodyPr/>
        <a:lstStyle/>
        <a:p>
          <a:endParaRPr lang="en-US"/>
        </a:p>
      </dgm:t>
    </dgm:pt>
    <dgm:pt modelId="{98545574-03D8-417E-B6E9-EE45ED1F5C5B}" type="sibTrans" cxnId="{3CC8066E-E148-467C-82A1-361A0F55FD6F}">
      <dgm:prSet/>
      <dgm:spPr/>
      <dgm:t>
        <a:bodyPr/>
        <a:lstStyle/>
        <a:p>
          <a:endParaRPr lang="en-US"/>
        </a:p>
      </dgm:t>
    </dgm:pt>
    <dgm:pt modelId="{42D8B697-4F70-4A75-A604-338DE17E1F17}">
      <dgm:prSet/>
      <dgm:spPr/>
      <dgm:t>
        <a:bodyPr/>
        <a:lstStyle/>
        <a:p>
          <a:r>
            <a:rPr lang="en-US" b="1" i="1"/>
            <a:t>Causes of caregiver burnout </a:t>
          </a:r>
          <a:endParaRPr lang="en-US"/>
        </a:p>
      </dgm:t>
    </dgm:pt>
    <dgm:pt modelId="{2438CF5F-B431-41DE-B312-C981B3CCCC11}" type="parTrans" cxnId="{E458BE1C-C322-4706-98A4-ADB805F6A209}">
      <dgm:prSet/>
      <dgm:spPr/>
      <dgm:t>
        <a:bodyPr/>
        <a:lstStyle/>
        <a:p>
          <a:endParaRPr lang="en-US"/>
        </a:p>
      </dgm:t>
    </dgm:pt>
    <dgm:pt modelId="{AD805CBF-7063-4F6C-8B9C-8F971B5E5DA5}" type="sibTrans" cxnId="{E458BE1C-C322-4706-98A4-ADB805F6A209}">
      <dgm:prSet/>
      <dgm:spPr/>
      <dgm:t>
        <a:bodyPr/>
        <a:lstStyle/>
        <a:p>
          <a:endParaRPr lang="en-US"/>
        </a:p>
      </dgm:t>
    </dgm:pt>
    <dgm:pt modelId="{A858C48C-2ABA-430E-8A87-A4A1AA506007}">
      <dgm:prSet/>
      <dgm:spPr/>
      <dgm:t>
        <a:bodyPr/>
        <a:lstStyle/>
        <a:p>
          <a:r>
            <a:rPr lang="en-US" b="1" i="1"/>
            <a:t>may include…</a:t>
          </a:r>
          <a:endParaRPr lang="en-US"/>
        </a:p>
      </dgm:t>
    </dgm:pt>
    <dgm:pt modelId="{C174F54F-945F-4057-86B6-3DE1A2179C5B}" type="parTrans" cxnId="{CA2FB4A8-1100-4EB0-9EA5-BD73EB2CF5E0}">
      <dgm:prSet/>
      <dgm:spPr/>
      <dgm:t>
        <a:bodyPr/>
        <a:lstStyle/>
        <a:p>
          <a:endParaRPr lang="en-US"/>
        </a:p>
      </dgm:t>
    </dgm:pt>
    <dgm:pt modelId="{4FC7BFF1-D7E4-4FB2-8478-EC69CFEF98E4}" type="sibTrans" cxnId="{CA2FB4A8-1100-4EB0-9EA5-BD73EB2CF5E0}">
      <dgm:prSet/>
      <dgm:spPr/>
      <dgm:t>
        <a:bodyPr/>
        <a:lstStyle/>
        <a:p>
          <a:endParaRPr lang="en-US"/>
        </a:p>
      </dgm:t>
    </dgm:pt>
    <dgm:pt modelId="{6A792E38-CC80-4A94-A0DE-218F6EE45F5C}">
      <dgm:prSet/>
      <dgm:spPr/>
      <dgm:t>
        <a:bodyPr/>
        <a:lstStyle/>
        <a:p>
          <a:r>
            <a:rPr lang="en-US" b="1" i="1"/>
            <a:t>Tips to manage caregiver stress</a:t>
          </a:r>
          <a:endParaRPr lang="en-US"/>
        </a:p>
      </dgm:t>
    </dgm:pt>
    <dgm:pt modelId="{E5DEA2AE-114B-470A-AFCC-9ECC78E1AD1A}" type="parTrans" cxnId="{CFFE70B0-5028-449E-A580-395619619E47}">
      <dgm:prSet/>
      <dgm:spPr/>
      <dgm:t>
        <a:bodyPr/>
        <a:lstStyle/>
        <a:p>
          <a:endParaRPr lang="en-US"/>
        </a:p>
      </dgm:t>
    </dgm:pt>
    <dgm:pt modelId="{6AD49E18-EAB1-405B-BA87-E0D692A2C0DF}" type="sibTrans" cxnId="{CFFE70B0-5028-449E-A580-395619619E47}">
      <dgm:prSet/>
      <dgm:spPr/>
      <dgm:t>
        <a:bodyPr/>
        <a:lstStyle/>
        <a:p>
          <a:endParaRPr lang="en-US"/>
        </a:p>
      </dgm:t>
    </dgm:pt>
    <dgm:pt modelId="{670F8D6D-EA3F-4848-AB7F-AF13EDB318D0}" type="pres">
      <dgm:prSet presAssocID="{30C21F61-13F0-4F17-9604-E9A7C2F48A3F}" presName="outerComposite" presStyleCnt="0">
        <dgm:presLayoutVars>
          <dgm:chMax val="5"/>
          <dgm:dir/>
          <dgm:resizeHandles val="exact"/>
        </dgm:presLayoutVars>
      </dgm:prSet>
      <dgm:spPr/>
    </dgm:pt>
    <dgm:pt modelId="{E8C2059C-490F-417E-A74E-E53234F52137}" type="pres">
      <dgm:prSet presAssocID="{30C21F61-13F0-4F17-9604-E9A7C2F48A3F}" presName="dummyMaxCanvas" presStyleCnt="0">
        <dgm:presLayoutVars/>
      </dgm:prSet>
      <dgm:spPr/>
    </dgm:pt>
    <dgm:pt modelId="{3DB00BD0-3D98-4507-BD2C-9A98BE64E336}" type="pres">
      <dgm:prSet presAssocID="{30C21F61-13F0-4F17-9604-E9A7C2F48A3F}" presName="FourNodes_1" presStyleLbl="node1" presStyleIdx="0" presStyleCnt="4">
        <dgm:presLayoutVars>
          <dgm:bulletEnabled val="1"/>
        </dgm:presLayoutVars>
      </dgm:prSet>
      <dgm:spPr/>
    </dgm:pt>
    <dgm:pt modelId="{61233EA9-FB14-4427-9235-EAD3FCC90199}" type="pres">
      <dgm:prSet presAssocID="{30C21F61-13F0-4F17-9604-E9A7C2F48A3F}" presName="FourNodes_2" presStyleLbl="node1" presStyleIdx="1" presStyleCnt="4">
        <dgm:presLayoutVars>
          <dgm:bulletEnabled val="1"/>
        </dgm:presLayoutVars>
      </dgm:prSet>
      <dgm:spPr/>
    </dgm:pt>
    <dgm:pt modelId="{CDADBCA1-9C95-4421-AE2E-8F9A9B3B8BC5}" type="pres">
      <dgm:prSet presAssocID="{30C21F61-13F0-4F17-9604-E9A7C2F48A3F}" presName="FourNodes_3" presStyleLbl="node1" presStyleIdx="2" presStyleCnt="4">
        <dgm:presLayoutVars>
          <dgm:bulletEnabled val="1"/>
        </dgm:presLayoutVars>
      </dgm:prSet>
      <dgm:spPr/>
    </dgm:pt>
    <dgm:pt modelId="{1410B1BC-A3D8-4F84-82CF-FAE84030D284}" type="pres">
      <dgm:prSet presAssocID="{30C21F61-13F0-4F17-9604-E9A7C2F48A3F}" presName="FourNodes_4" presStyleLbl="node1" presStyleIdx="3" presStyleCnt="4">
        <dgm:presLayoutVars>
          <dgm:bulletEnabled val="1"/>
        </dgm:presLayoutVars>
      </dgm:prSet>
      <dgm:spPr/>
    </dgm:pt>
    <dgm:pt modelId="{EACC2CEB-034E-410D-B4C0-7D1A6701EA81}" type="pres">
      <dgm:prSet presAssocID="{30C21F61-13F0-4F17-9604-E9A7C2F48A3F}" presName="FourConn_1-2" presStyleLbl="fgAccFollowNode1" presStyleIdx="0" presStyleCnt="3">
        <dgm:presLayoutVars>
          <dgm:bulletEnabled val="1"/>
        </dgm:presLayoutVars>
      </dgm:prSet>
      <dgm:spPr/>
    </dgm:pt>
    <dgm:pt modelId="{627728EB-8997-4A0F-9412-298C2B3DDA37}" type="pres">
      <dgm:prSet presAssocID="{30C21F61-13F0-4F17-9604-E9A7C2F48A3F}" presName="FourConn_2-3" presStyleLbl="fgAccFollowNode1" presStyleIdx="1" presStyleCnt="3">
        <dgm:presLayoutVars>
          <dgm:bulletEnabled val="1"/>
        </dgm:presLayoutVars>
      </dgm:prSet>
      <dgm:spPr/>
    </dgm:pt>
    <dgm:pt modelId="{174520D3-F51C-4A71-8580-744E9A488EC6}" type="pres">
      <dgm:prSet presAssocID="{30C21F61-13F0-4F17-9604-E9A7C2F48A3F}" presName="FourConn_3-4" presStyleLbl="fgAccFollowNode1" presStyleIdx="2" presStyleCnt="3">
        <dgm:presLayoutVars>
          <dgm:bulletEnabled val="1"/>
        </dgm:presLayoutVars>
      </dgm:prSet>
      <dgm:spPr/>
    </dgm:pt>
    <dgm:pt modelId="{596DE3F2-5A3F-4968-B076-8BBE80B7687C}" type="pres">
      <dgm:prSet presAssocID="{30C21F61-13F0-4F17-9604-E9A7C2F48A3F}" presName="FourNodes_1_text" presStyleLbl="node1" presStyleIdx="3" presStyleCnt="4">
        <dgm:presLayoutVars>
          <dgm:bulletEnabled val="1"/>
        </dgm:presLayoutVars>
      </dgm:prSet>
      <dgm:spPr/>
    </dgm:pt>
    <dgm:pt modelId="{F0ADC343-605B-44B1-B119-2B6CE7866F8F}" type="pres">
      <dgm:prSet presAssocID="{30C21F61-13F0-4F17-9604-E9A7C2F48A3F}" presName="FourNodes_2_text" presStyleLbl="node1" presStyleIdx="3" presStyleCnt="4">
        <dgm:presLayoutVars>
          <dgm:bulletEnabled val="1"/>
        </dgm:presLayoutVars>
      </dgm:prSet>
      <dgm:spPr/>
    </dgm:pt>
    <dgm:pt modelId="{9687636E-09EF-4EA4-82CB-23B3A2A78661}" type="pres">
      <dgm:prSet presAssocID="{30C21F61-13F0-4F17-9604-E9A7C2F48A3F}" presName="FourNodes_3_text" presStyleLbl="node1" presStyleIdx="3" presStyleCnt="4">
        <dgm:presLayoutVars>
          <dgm:bulletEnabled val="1"/>
        </dgm:presLayoutVars>
      </dgm:prSet>
      <dgm:spPr/>
    </dgm:pt>
    <dgm:pt modelId="{BD255FFF-F291-47C3-AA69-423BF7F3C810}" type="pres">
      <dgm:prSet presAssocID="{30C21F61-13F0-4F17-9604-E9A7C2F48A3F}" presName="FourNodes_4_text" presStyleLbl="node1" presStyleIdx="3" presStyleCnt="4">
        <dgm:presLayoutVars>
          <dgm:bulletEnabled val="1"/>
        </dgm:presLayoutVars>
      </dgm:prSet>
      <dgm:spPr/>
    </dgm:pt>
  </dgm:ptLst>
  <dgm:cxnLst>
    <dgm:cxn modelId="{81627102-52BA-4F2E-9F90-C65F198EF8B3}" type="presOf" srcId="{4FC7BFF1-D7E4-4FB2-8478-EC69CFEF98E4}" destId="{174520D3-F51C-4A71-8580-744E9A488EC6}" srcOrd="0" destOrd="0" presId="urn:microsoft.com/office/officeart/2005/8/layout/vProcess5"/>
    <dgm:cxn modelId="{A91F6F14-B46D-431C-B3BF-CB5A260A8587}" type="presOf" srcId="{A858C48C-2ABA-430E-8A87-A4A1AA506007}" destId="{9687636E-09EF-4EA4-82CB-23B3A2A78661}" srcOrd="1" destOrd="0" presId="urn:microsoft.com/office/officeart/2005/8/layout/vProcess5"/>
    <dgm:cxn modelId="{EE147819-AF6F-4231-BC96-62241BFD5AF4}" type="presOf" srcId="{98545574-03D8-417E-B6E9-EE45ED1F5C5B}" destId="{EACC2CEB-034E-410D-B4C0-7D1A6701EA81}" srcOrd="0" destOrd="0" presId="urn:microsoft.com/office/officeart/2005/8/layout/vProcess5"/>
    <dgm:cxn modelId="{E458BE1C-C322-4706-98A4-ADB805F6A209}" srcId="{30C21F61-13F0-4F17-9604-E9A7C2F48A3F}" destId="{42D8B697-4F70-4A75-A604-338DE17E1F17}" srcOrd="1" destOrd="0" parTransId="{2438CF5F-B431-41DE-B312-C981B3CCCC11}" sibTransId="{AD805CBF-7063-4F6C-8B9C-8F971B5E5DA5}"/>
    <dgm:cxn modelId="{A102EB1E-633C-4835-B186-7D87CF516723}" type="presOf" srcId="{AD805CBF-7063-4F6C-8B9C-8F971B5E5DA5}" destId="{627728EB-8997-4A0F-9412-298C2B3DDA37}" srcOrd="0" destOrd="0" presId="urn:microsoft.com/office/officeart/2005/8/layout/vProcess5"/>
    <dgm:cxn modelId="{6C051337-E2C0-4300-BE41-BB4E41B57125}" type="presOf" srcId="{42D8B697-4F70-4A75-A604-338DE17E1F17}" destId="{F0ADC343-605B-44B1-B119-2B6CE7866F8F}" srcOrd="1" destOrd="0" presId="urn:microsoft.com/office/officeart/2005/8/layout/vProcess5"/>
    <dgm:cxn modelId="{3CC8066E-E148-467C-82A1-361A0F55FD6F}" srcId="{30C21F61-13F0-4F17-9604-E9A7C2F48A3F}" destId="{E9316829-8009-4FB9-9D17-CFE4C1FFB2D7}" srcOrd="0" destOrd="0" parTransId="{C15247D1-5EEA-4181-84E5-6ACBE6B25462}" sibTransId="{98545574-03D8-417E-B6E9-EE45ED1F5C5B}"/>
    <dgm:cxn modelId="{37BB2D8D-E1C8-4E7E-89CA-9C681A59749A}" type="presOf" srcId="{E9316829-8009-4FB9-9D17-CFE4C1FFB2D7}" destId="{596DE3F2-5A3F-4968-B076-8BBE80B7687C}" srcOrd="1" destOrd="0" presId="urn:microsoft.com/office/officeart/2005/8/layout/vProcess5"/>
    <dgm:cxn modelId="{0D52B18F-D3FD-4D07-8762-6F7ACDB0C62C}" type="presOf" srcId="{6A792E38-CC80-4A94-A0DE-218F6EE45F5C}" destId="{BD255FFF-F291-47C3-AA69-423BF7F3C810}" srcOrd="1" destOrd="0" presId="urn:microsoft.com/office/officeart/2005/8/layout/vProcess5"/>
    <dgm:cxn modelId="{67F93E90-37F6-40B3-8FE8-5B50B767B937}" type="presOf" srcId="{42D8B697-4F70-4A75-A604-338DE17E1F17}" destId="{61233EA9-FB14-4427-9235-EAD3FCC90199}" srcOrd="0" destOrd="0" presId="urn:microsoft.com/office/officeart/2005/8/layout/vProcess5"/>
    <dgm:cxn modelId="{CA2FB4A8-1100-4EB0-9EA5-BD73EB2CF5E0}" srcId="{30C21F61-13F0-4F17-9604-E9A7C2F48A3F}" destId="{A858C48C-2ABA-430E-8A87-A4A1AA506007}" srcOrd="2" destOrd="0" parTransId="{C174F54F-945F-4057-86B6-3DE1A2179C5B}" sibTransId="{4FC7BFF1-D7E4-4FB2-8478-EC69CFEF98E4}"/>
    <dgm:cxn modelId="{E4A82DA9-306C-420E-A3D3-9D0814038C7F}" type="presOf" srcId="{30C21F61-13F0-4F17-9604-E9A7C2F48A3F}" destId="{670F8D6D-EA3F-4848-AB7F-AF13EDB318D0}" srcOrd="0" destOrd="0" presId="urn:microsoft.com/office/officeart/2005/8/layout/vProcess5"/>
    <dgm:cxn modelId="{383787AC-0235-4233-8989-7A13DECEE8DB}" type="presOf" srcId="{A858C48C-2ABA-430E-8A87-A4A1AA506007}" destId="{CDADBCA1-9C95-4421-AE2E-8F9A9B3B8BC5}" srcOrd="0" destOrd="0" presId="urn:microsoft.com/office/officeart/2005/8/layout/vProcess5"/>
    <dgm:cxn modelId="{CFFE70B0-5028-449E-A580-395619619E47}" srcId="{30C21F61-13F0-4F17-9604-E9A7C2F48A3F}" destId="{6A792E38-CC80-4A94-A0DE-218F6EE45F5C}" srcOrd="3" destOrd="0" parTransId="{E5DEA2AE-114B-470A-AFCC-9ECC78E1AD1A}" sibTransId="{6AD49E18-EAB1-405B-BA87-E0D692A2C0DF}"/>
    <dgm:cxn modelId="{32091FB8-4181-4D7C-9D35-2D0830A3DFC3}" type="presOf" srcId="{6A792E38-CC80-4A94-A0DE-218F6EE45F5C}" destId="{1410B1BC-A3D8-4F84-82CF-FAE84030D284}" srcOrd="0" destOrd="0" presId="urn:microsoft.com/office/officeart/2005/8/layout/vProcess5"/>
    <dgm:cxn modelId="{331221C6-33B8-4892-965D-E00E701A4A15}" type="presOf" srcId="{E9316829-8009-4FB9-9D17-CFE4C1FFB2D7}" destId="{3DB00BD0-3D98-4507-BD2C-9A98BE64E336}" srcOrd="0" destOrd="0" presId="urn:microsoft.com/office/officeart/2005/8/layout/vProcess5"/>
    <dgm:cxn modelId="{4E1A88F1-E9E1-454D-BA31-D3B21245F3D3}" type="presParOf" srcId="{670F8D6D-EA3F-4848-AB7F-AF13EDB318D0}" destId="{E8C2059C-490F-417E-A74E-E53234F52137}" srcOrd="0" destOrd="0" presId="urn:microsoft.com/office/officeart/2005/8/layout/vProcess5"/>
    <dgm:cxn modelId="{D39CA55E-5F7E-476E-9771-043802E8615D}" type="presParOf" srcId="{670F8D6D-EA3F-4848-AB7F-AF13EDB318D0}" destId="{3DB00BD0-3D98-4507-BD2C-9A98BE64E336}" srcOrd="1" destOrd="0" presId="urn:microsoft.com/office/officeart/2005/8/layout/vProcess5"/>
    <dgm:cxn modelId="{DEDF132D-CDA7-4B05-B7C8-4809CB54931D}" type="presParOf" srcId="{670F8D6D-EA3F-4848-AB7F-AF13EDB318D0}" destId="{61233EA9-FB14-4427-9235-EAD3FCC90199}" srcOrd="2" destOrd="0" presId="urn:microsoft.com/office/officeart/2005/8/layout/vProcess5"/>
    <dgm:cxn modelId="{0168622C-E9C9-4331-BECC-5979592D5DCB}" type="presParOf" srcId="{670F8D6D-EA3F-4848-AB7F-AF13EDB318D0}" destId="{CDADBCA1-9C95-4421-AE2E-8F9A9B3B8BC5}" srcOrd="3" destOrd="0" presId="urn:microsoft.com/office/officeart/2005/8/layout/vProcess5"/>
    <dgm:cxn modelId="{9576BBBE-D150-45D3-A21C-A041B25366E8}" type="presParOf" srcId="{670F8D6D-EA3F-4848-AB7F-AF13EDB318D0}" destId="{1410B1BC-A3D8-4F84-82CF-FAE84030D284}" srcOrd="4" destOrd="0" presId="urn:microsoft.com/office/officeart/2005/8/layout/vProcess5"/>
    <dgm:cxn modelId="{29EA5D17-C65A-449F-85B2-D95757FE85AE}" type="presParOf" srcId="{670F8D6D-EA3F-4848-AB7F-AF13EDB318D0}" destId="{EACC2CEB-034E-410D-B4C0-7D1A6701EA81}" srcOrd="5" destOrd="0" presId="urn:microsoft.com/office/officeart/2005/8/layout/vProcess5"/>
    <dgm:cxn modelId="{6B6E0747-EBCB-4320-A1A8-04F4362DFF9B}" type="presParOf" srcId="{670F8D6D-EA3F-4848-AB7F-AF13EDB318D0}" destId="{627728EB-8997-4A0F-9412-298C2B3DDA37}" srcOrd="6" destOrd="0" presId="urn:microsoft.com/office/officeart/2005/8/layout/vProcess5"/>
    <dgm:cxn modelId="{880B3D3F-EDDB-44C8-B76C-31C7CA667E0A}" type="presParOf" srcId="{670F8D6D-EA3F-4848-AB7F-AF13EDB318D0}" destId="{174520D3-F51C-4A71-8580-744E9A488EC6}" srcOrd="7" destOrd="0" presId="urn:microsoft.com/office/officeart/2005/8/layout/vProcess5"/>
    <dgm:cxn modelId="{9AA123E2-F42E-466A-A16A-FEF15E478046}" type="presParOf" srcId="{670F8D6D-EA3F-4848-AB7F-AF13EDB318D0}" destId="{596DE3F2-5A3F-4968-B076-8BBE80B7687C}" srcOrd="8" destOrd="0" presId="urn:microsoft.com/office/officeart/2005/8/layout/vProcess5"/>
    <dgm:cxn modelId="{C6D2A423-6CE6-43F7-B375-8E1D2D7959BA}" type="presParOf" srcId="{670F8D6D-EA3F-4848-AB7F-AF13EDB318D0}" destId="{F0ADC343-605B-44B1-B119-2B6CE7866F8F}" srcOrd="9" destOrd="0" presId="urn:microsoft.com/office/officeart/2005/8/layout/vProcess5"/>
    <dgm:cxn modelId="{7F06B33A-B5AF-4819-B184-303B186E6829}" type="presParOf" srcId="{670F8D6D-EA3F-4848-AB7F-AF13EDB318D0}" destId="{9687636E-09EF-4EA4-82CB-23B3A2A78661}" srcOrd="10" destOrd="0" presId="urn:microsoft.com/office/officeart/2005/8/layout/vProcess5"/>
    <dgm:cxn modelId="{30E0CEFD-48F4-4CE2-86F6-9C2543B36A84}" type="presParOf" srcId="{670F8D6D-EA3F-4848-AB7F-AF13EDB318D0}" destId="{BD255FFF-F291-47C3-AA69-423BF7F3C810}"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43AA16-44C4-4DF0-BADB-07394B1EFBFC}">
      <dsp:nvSpPr>
        <dsp:cNvPr id="0" name=""/>
        <dsp:cNvSpPr/>
      </dsp:nvSpPr>
      <dsp:spPr>
        <a:xfrm>
          <a:off x="1296" y="510811"/>
          <a:ext cx="4550370" cy="288948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8CED89-EED9-4A36-B156-A41D34F25E45}">
      <dsp:nvSpPr>
        <dsp:cNvPr id="0" name=""/>
        <dsp:cNvSpPr/>
      </dsp:nvSpPr>
      <dsp:spPr>
        <a:xfrm>
          <a:off x="506893" y="991128"/>
          <a:ext cx="4550370" cy="2889485"/>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dirty="0"/>
            <a:t>To educate our community about the many challenges faced by family caregivers </a:t>
          </a:r>
          <a:endParaRPr lang="en-US" sz="2900" kern="1200" dirty="0"/>
        </a:p>
      </dsp:txBody>
      <dsp:txXfrm>
        <a:off x="591523" y="1075758"/>
        <a:ext cx="4381110" cy="2720225"/>
      </dsp:txXfrm>
    </dsp:sp>
    <dsp:sp modelId="{C63BEE24-636B-46D3-AE43-4B01D5CD52C7}">
      <dsp:nvSpPr>
        <dsp:cNvPr id="0" name=""/>
        <dsp:cNvSpPr/>
      </dsp:nvSpPr>
      <dsp:spPr>
        <a:xfrm>
          <a:off x="5562859" y="510811"/>
          <a:ext cx="4550370" cy="288948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5EAB2D-C09D-487B-8B04-281352FCC290}">
      <dsp:nvSpPr>
        <dsp:cNvPr id="0" name=""/>
        <dsp:cNvSpPr/>
      </dsp:nvSpPr>
      <dsp:spPr>
        <a:xfrm>
          <a:off x="6068456" y="991128"/>
          <a:ext cx="4550370" cy="2889485"/>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b="1" kern="1200" dirty="0"/>
            <a:t>To motivate our Philoptochos Chapters and Metropolises to respond to the needs of family caregivers within their own communities.  </a:t>
          </a:r>
          <a:endParaRPr lang="en-US" sz="2900" kern="1200" dirty="0"/>
        </a:p>
      </dsp:txBody>
      <dsp:txXfrm>
        <a:off x="6153086" y="1075758"/>
        <a:ext cx="4381110" cy="27202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B00BD0-3D98-4507-BD2C-9A98BE64E336}">
      <dsp:nvSpPr>
        <dsp:cNvPr id="0" name=""/>
        <dsp:cNvSpPr/>
      </dsp:nvSpPr>
      <dsp:spPr>
        <a:xfrm>
          <a:off x="0" y="0"/>
          <a:ext cx="8742263" cy="922417"/>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i="1" kern="1200" dirty="0"/>
            <a:t>What is Caregiver Burnout?</a:t>
          </a:r>
          <a:endParaRPr lang="en-US" sz="3600" kern="1200" dirty="0"/>
        </a:p>
      </dsp:txBody>
      <dsp:txXfrm>
        <a:off x="27017" y="27017"/>
        <a:ext cx="7668958" cy="868383"/>
      </dsp:txXfrm>
    </dsp:sp>
    <dsp:sp modelId="{61233EA9-FB14-4427-9235-EAD3FCC90199}">
      <dsp:nvSpPr>
        <dsp:cNvPr id="0" name=""/>
        <dsp:cNvSpPr/>
      </dsp:nvSpPr>
      <dsp:spPr>
        <a:xfrm>
          <a:off x="732164" y="1090129"/>
          <a:ext cx="8742263" cy="922417"/>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i="1" kern="1200"/>
            <a:t>Causes of caregiver burnout </a:t>
          </a:r>
          <a:endParaRPr lang="en-US" sz="3600" kern="1200"/>
        </a:p>
      </dsp:txBody>
      <dsp:txXfrm>
        <a:off x="759181" y="1117146"/>
        <a:ext cx="7356493" cy="868383"/>
      </dsp:txXfrm>
    </dsp:sp>
    <dsp:sp modelId="{CDADBCA1-9C95-4421-AE2E-8F9A9B3B8BC5}">
      <dsp:nvSpPr>
        <dsp:cNvPr id="0" name=""/>
        <dsp:cNvSpPr/>
      </dsp:nvSpPr>
      <dsp:spPr>
        <a:xfrm>
          <a:off x="1453401" y="2180258"/>
          <a:ext cx="8742263" cy="922417"/>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i="1" kern="1200"/>
            <a:t>may include…</a:t>
          </a:r>
          <a:endParaRPr lang="en-US" sz="3600" kern="1200"/>
        </a:p>
      </dsp:txBody>
      <dsp:txXfrm>
        <a:off x="1480418" y="2207275"/>
        <a:ext cx="7367421" cy="868383"/>
      </dsp:txXfrm>
    </dsp:sp>
    <dsp:sp modelId="{1410B1BC-A3D8-4F84-82CF-FAE84030D284}">
      <dsp:nvSpPr>
        <dsp:cNvPr id="0" name=""/>
        <dsp:cNvSpPr/>
      </dsp:nvSpPr>
      <dsp:spPr>
        <a:xfrm>
          <a:off x="2185565" y="3270387"/>
          <a:ext cx="8742263" cy="922417"/>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i="1" kern="1200"/>
            <a:t>Tips to manage caregiver stress</a:t>
          </a:r>
          <a:endParaRPr lang="en-US" sz="3600" kern="1200"/>
        </a:p>
      </dsp:txBody>
      <dsp:txXfrm>
        <a:off x="2212582" y="3297404"/>
        <a:ext cx="7356493" cy="868383"/>
      </dsp:txXfrm>
    </dsp:sp>
    <dsp:sp modelId="{EACC2CEB-034E-410D-B4C0-7D1A6701EA81}">
      <dsp:nvSpPr>
        <dsp:cNvPr id="0" name=""/>
        <dsp:cNvSpPr/>
      </dsp:nvSpPr>
      <dsp:spPr>
        <a:xfrm>
          <a:off x="8142692" y="706487"/>
          <a:ext cx="599571" cy="599571"/>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277595" y="706487"/>
        <a:ext cx="329765" cy="451177"/>
      </dsp:txXfrm>
    </dsp:sp>
    <dsp:sp modelId="{627728EB-8997-4A0F-9412-298C2B3DDA37}">
      <dsp:nvSpPr>
        <dsp:cNvPr id="0" name=""/>
        <dsp:cNvSpPr/>
      </dsp:nvSpPr>
      <dsp:spPr>
        <a:xfrm>
          <a:off x="8874856" y="1796616"/>
          <a:ext cx="599571" cy="599571"/>
        </a:xfrm>
        <a:prstGeom prst="downArrow">
          <a:avLst>
            <a:gd name="adj1" fmla="val 55000"/>
            <a:gd name="adj2" fmla="val 45000"/>
          </a:avLst>
        </a:prstGeom>
        <a:solidFill>
          <a:schemeClr val="accent3">
            <a:tint val="40000"/>
            <a:alpha val="90000"/>
            <a:hueOff val="0"/>
            <a:satOff val="0"/>
            <a:lumOff val="0"/>
            <a:alphaOff val="0"/>
          </a:schemeClr>
        </a:solidFill>
        <a:ln w="19050"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9009759" y="1796616"/>
        <a:ext cx="329765" cy="451177"/>
      </dsp:txXfrm>
    </dsp:sp>
    <dsp:sp modelId="{174520D3-F51C-4A71-8580-744E9A488EC6}">
      <dsp:nvSpPr>
        <dsp:cNvPr id="0" name=""/>
        <dsp:cNvSpPr/>
      </dsp:nvSpPr>
      <dsp:spPr>
        <a:xfrm>
          <a:off x="9596093" y="2886746"/>
          <a:ext cx="599571" cy="599571"/>
        </a:xfrm>
        <a:prstGeom prst="downArrow">
          <a:avLst>
            <a:gd name="adj1" fmla="val 55000"/>
            <a:gd name="adj2" fmla="val 45000"/>
          </a:avLst>
        </a:prstGeom>
        <a:solidFill>
          <a:schemeClr val="accent4">
            <a:tint val="40000"/>
            <a:alpha val="90000"/>
            <a:hueOff val="0"/>
            <a:satOff val="0"/>
            <a:lumOff val="0"/>
            <a:alphaOff val="0"/>
          </a:schemeClr>
        </a:solidFill>
        <a:ln w="19050"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9730996" y="2886746"/>
        <a:ext cx="329765" cy="45117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EEA0E4C-B7DD-452B-8950-2123BA785858}" type="datetimeFigureOut">
              <a:rPr lang="en-US" smtClean="0"/>
              <a:t>7/29/2024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A7BEF9A-2839-460F-AA8C-B07216A0D299}" type="slidenum">
              <a:rPr lang="en-US" smtClean="0"/>
              <a:t>‹#›</a:t>
            </a:fld>
            <a:endParaRPr lang="en-US"/>
          </a:p>
        </p:txBody>
      </p:sp>
    </p:spTree>
    <p:extLst>
      <p:ext uri="{BB962C8B-B14F-4D97-AF65-F5344CB8AC3E}">
        <p14:creationId xmlns:p14="http://schemas.microsoft.com/office/powerpoint/2010/main" val="2933159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7BEF9A-2839-460F-AA8C-B07216A0D299}" type="slidenum">
              <a:rPr lang="en-US" smtClean="0"/>
              <a:t>8</a:t>
            </a:fld>
            <a:endParaRPr lang="en-US"/>
          </a:p>
        </p:txBody>
      </p:sp>
    </p:spTree>
    <p:extLst>
      <p:ext uri="{BB962C8B-B14F-4D97-AF65-F5344CB8AC3E}">
        <p14:creationId xmlns:p14="http://schemas.microsoft.com/office/powerpoint/2010/main" val="3288887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7BEF9A-2839-460F-AA8C-B07216A0D299}" type="slidenum">
              <a:rPr lang="en-US" smtClean="0"/>
              <a:t>30</a:t>
            </a:fld>
            <a:endParaRPr lang="en-US"/>
          </a:p>
        </p:txBody>
      </p:sp>
    </p:spTree>
    <p:extLst>
      <p:ext uri="{BB962C8B-B14F-4D97-AF65-F5344CB8AC3E}">
        <p14:creationId xmlns:p14="http://schemas.microsoft.com/office/powerpoint/2010/main" val="1531654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A6662E-FAF4-44BC-88B5-85A7CBFB6D30}" type="datetime1">
              <a:rPr lang="en-US" smtClean="0"/>
              <a:pPr/>
              <a:t>7/29/2024</a:t>
            </a:fld>
            <a:endParaRPr lang="en-US" dirty="0"/>
          </a:p>
        </p:txBody>
      </p:sp>
      <p:sp>
        <p:nvSpPr>
          <p:cNvPr id="5" name="Footer Placeholder 4"/>
          <p:cNvSpPr>
            <a:spLocks noGrp="1"/>
          </p:cNvSpPr>
          <p:nvPr>
            <p:ph type="ftr" sz="quarter" idx="11"/>
          </p:nvPr>
        </p:nvSpPr>
        <p:spPr/>
        <p:txBody>
          <a:bodyPr/>
          <a:lstStyle/>
          <a:p>
            <a:endParaRPr lang="en-US">
              <a:solidFill>
                <a:schemeClr val="tx1">
                  <a:alpha val="60000"/>
                </a:schemeClr>
              </a:solidFill>
            </a:endParaRPr>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3975103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E0CF6C-748E-4B7A-BC8B-3011EF78ED13}" type="datetime1">
              <a:rPr lang="en-US" smtClean="0"/>
              <a:pPr/>
              <a:t>7/29/2024</a:t>
            </a:fld>
            <a:endParaRPr lang="en-US" dirty="0"/>
          </a:p>
        </p:txBody>
      </p:sp>
      <p:sp>
        <p:nvSpPr>
          <p:cNvPr id="5" name="Footer Placeholder 4"/>
          <p:cNvSpPr>
            <a:spLocks noGrp="1"/>
          </p:cNvSpPr>
          <p:nvPr>
            <p:ph type="ftr" sz="quarter" idx="11"/>
          </p:nvPr>
        </p:nvSpPr>
        <p:spPr/>
        <p:txBody>
          <a:bodyPr/>
          <a:lstStyle/>
          <a:p>
            <a:endParaRPr lang="en-US" dirty="0">
              <a:solidFill>
                <a:schemeClr val="tx1">
                  <a:alpha val="60000"/>
                </a:schemeClr>
              </a:solidFill>
            </a:endParaRPr>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10862042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E0CF6C-748E-4B7A-BC8B-3011EF78ED13}" type="datetime1">
              <a:rPr lang="en-US" smtClean="0"/>
              <a:pPr/>
              <a:t>7/29/2024</a:t>
            </a:fld>
            <a:endParaRPr lang="en-US" dirty="0"/>
          </a:p>
        </p:txBody>
      </p:sp>
      <p:sp>
        <p:nvSpPr>
          <p:cNvPr id="5" name="Footer Placeholder 4"/>
          <p:cNvSpPr>
            <a:spLocks noGrp="1"/>
          </p:cNvSpPr>
          <p:nvPr>
            <p:ph type="ftr" sz="quarter" idx="11"/>
          </p:nvPr>
        </p:nvSpPr>
        <p:spPr/>
        <p:txBody>
          <a:bodyPr/>
          <a:lstStyle/>
          <a:p>
            <a:endParaRPr lang="en-US" dirty="0">
              <a:solidFill>
                <a:schemeClr val="tx1">
                  <a:alpha val="60000"/>
                </a:schemeClr>
              </a:solidFill>
            </a:endParaRPr>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66937741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E0CF6C-748E-4B7A-BC8B-3011EF78ED13}" type="datetime1">
              <a:rPr lang="en-US" smtClean="0"/>
              <a:pPr/>
              <a:t>7/29/2024</a:t>
            </a:fld>
            <a:endParaRPr lang="en-US" dirty="0"/>
          </a:p>
        </p:txBody>
      </p:sp>
      <p:sp>
        <p:nvSpPr>
          <p:cNvPr id="5" name="Footer Placeholder 4"/>
          <p:cNvSpPr>
            <a:spLocks noGrp="1"/>
          </p:cNvSpPr>
          <p:nvPr>
            <p:ph type="ftr" sz="quarter" idx="11"/>
          </p:nvPr>
        </p:nvSpPr>
        <p:spPr/>
        <p:txBody>
          <a:bodyPr/>
          <a:lstStyle/>
          <a:p>
            <a:endParaRPr lang="en-US" dirty="0">
              <a:solidFill>
                <a:schemeClr val="tx1">
                  <a:alpha val="60000"/>
                </a:schemeClr>
              </a:solidFill>
            </a:endParaRPr>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118659345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E0CF6C-748E-4B7A-BC8B-3011EF78ED13}" type="datetime1">
              <a:rPr lang="en-US" smtClean="0"/>
              <a:pPr/>
              <a:t>7/29/2024</a:t>
            </a:fld>
            <a:endParaRPr lang="en-US" dirty="0"/>
          </a:p>
        </p:txBody>
      </p:sp>
      <p:sp>
        <p:nvSpPr>
          <p:cNvPr id="5" name="Footer Placeholder 4"/>
          <p:cNvSpPr>
            <a:spLocks noGrp="1"/>
          </p:cNvSpPr>
          <p:nvPr>
            <p:ph type="ftr" sz="quarter" idx="11"/>
          </p:nvPr>
        </p:nvSpPr>
        <p:spPr/>
        <p:txBody>
          <a:bodyPr/>
          <a:lstStyle/>
          <a:p>
            <a:endParaRPr lang="en-US" dirty="0">
              <a:solidFill>
                <a:schemeClr val="tx1">
                  <a:alpha val="60000"/>
                </a:schemeClr>
              </a:solidFill>
            </a:endParaRPr>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2098559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E0CF6C-748E-4B7A-BC8B-3011EF78ED13}" type="datetime1">
              <a:rPr lang="en-US" smtClean="0"/>
              <a:pPr/>
              <a:t>7/29/2024</a:t>
            </a:fld>
            <a:endParaRPr lang="en-US" dirty="0"/>
          </a:p>
        </p:txBody>
      </p:sp>
      <p:sp>
        <p:nvSpPr>
          <p:cNvPr id="5" name="Footer Placeholder 4"/>
          <p:cNvSpPr>
            <a:spLocks noGrp="1"/>
          </p:cNvSpPr>
          <p:nvPr>
            <p:ph type="ftr" sz="quarter" idx="11"/>
          </p:nvPr>
        </p:nvSpPr>
        <p:spPr/>
        <p:txBody>
          <a:bodyPr/>
          <a:lstStyle/>
          <a:p>
            <a:endParaRPr lang="en-US" dirty="0">
              <a:solidFill>
                <a:schemeClr val="tx1">
                  <a:alpha val="60000"/>
                </a:schemeClr>
              </a:solidFill>
            </a:endParaRPr>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278410539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559632-1575-4E14-B53B-3DC3D5ED3947}" type="datetime1">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903999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4A6868-2568-4CC9-B302-F37117B01A6E}" type="datetime1">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099979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55F08A-1E71-4B2B-BB49-E743F2903911}" type="datetime1">
              <a:rPr lang="en-US" smtClean="0"/>
              <a:t>7/29/2024</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4556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417D9E-721A-44BB-8863-9873FE64DA75}" type="datetime1">
              <a:rPr lang="en-US" smtClean="0"/>
              <a:t>7/29/2024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39765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31DA2F-80B8-49CF-99FB-5ABCA53A607A}" type="datetime1">
              <a:rPr lang="en-US" smtClean="0"/>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06980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8852172-E6C9-4B6C-929A-A9DE3837BBF1}" type="datetime1">
              <a:rPr lang="en-US" smtClean="0"/>
              <a:t>7/29/2024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80391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B41CFF-90C9-47B3-9DA1-F2BF8D839F7E}" type="datetime1">
              <a:rPr lang="en-US" smtClean="0"/>
              <a:t>7/29/2024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72922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6048FA-06AB-4884-A69B-986B96E68A24}" type="datetime1">
              <a:rPr lang="en-US" smtClean="0"/>
              <a:t>7/29/2024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745165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DB7ABA-0172-4F9C-889D-567164F66BCD}" type="datetime1">
              <a:rPr lang="en-US" smtClean="0"/>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88328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AC6A5B-8AE7-4A41-B5A7-9ADC6686DC18}" type="datetime1">
              <a:rPr lang="en-US" smtClean="0"/>
              <a:t>7/29/2024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89246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7E0CF6C-748E-4B7A-BC8B-3011EF78ED13}" type="datetime1">
              <a:rPr lang="en-US" smtClean="0"/>
              <a:pPr/>
              <a:t>7/29/2024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solidFill>
                <a:schemeClr val="tx1">
                  <a:alpha val="60000"/>
                </a:scheme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3B850FF-6169-4056-8077-06FFA93A5366}" type="slidenum">
              <a:rPr lang="en-US" smtClean="0"/>
              <a:pPr/>
              <a:t>‹#›</a:t>
            </a:fld>
            <a:endParaRPr lang="en-US" dirty="0"/>
          </a:p>
        </p:txBody>
      </p:sp>
    </p:spTree>
    <p:extLst>
      <p:ext uri="{BB962C8B-B14F-4D97-AF65-F5344CB8AC3E}">
        <p14:creationId xmlns:p14="http://schemas.microsoft.com/office/powerpoint/2010/main" val="2678970485"/>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47" r:id="rId13"/>
    <p:sldLayoutId id="2147483748" r:id="rId14"/>
    <p:sldLayoutId id="2147483749" r:id="rId15"/>
    <p:sldLayoutId id="2147483750"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www.aginglifecare.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lawforveterans.org/" TargetMode="External"/><Relationship Id="rId2" Type="http://schemas.openxmlformats.org/officeDocument/2006/relationships/hyperlink" Target="http://www.ncsl.org/"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d2aic5im1if5n2.cloudfront.net/wp-content/uploads/2018/06/941-icxc-Healer-bw-19-800-474x600.jp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562E2-2E36-3898-1CC4-262C12B2989D}"/>
              </a:ext>
            </a:extLst>
          </p:cNvPr>
          <p:cNvSpPr>
            <a:spLocks noGrp="1"/>
          </p:cNvSpPr>
          <p:nvPr>
            <p:ph type="title"/>
          </p:nvPr>
        </p:nvSpPr>
        <p:spPr>
          <a:xfrm>
            <a:off x="756719" y="444735"/>
            <a:ext cx="5875882" cy="1987901"/>
          </a:xfrm>
        </p:spPr>
        <p:txBody>
          <a:bodyPr anchor="b">
            <a:noAutofit/>
          </a:bodyPr>
          <a:lstStyle/>
          <a:p>
            <a:r>
              <a:rPr lang="en-US" sz="3200" b="1" dirty="0">
                <a:solidFill>
                  <a:schemeClr val="tx1"/>
                </a:solidFill>
                <a:latin typeface="Book Antiqua" panose="02040602050305030304" pitchFamily="18" charset="0"/>
              </a:rPr>
              <a:t>FAMILY CAREGIVING:  </a:t>
            </a:r>
            <a:br>
              <a:rPr lang="en-US" sz="3200" b="1" dirty="0">
                <a:solidFill>
                  <a:schemeClr val="tx1"/>
                </a:solidFill>
                <a:latin typeface="Book Antiqua" panose="02040602050305030304" pitchFamily="18" charset="0"/>
              </a:rPr>
            </a:br>
            <a:r>
              <a:rPr lang="en-US" sz="3200" b="1" dirty="0">
                <a:solidFill>
                  <a:schemeClr val="tx1"/>
                </a:solidFill>
                <a:latin typeface="Book Antiqua" panose="02040602050305030304" pitchFamily="18" charset="0"/>
              </a:rPr>
              <a:t>Our Community’s Journey to Understanding, Compassion </a:t>
            </a:r>
            <a:br>
              <a:rPr lang="en-US" sz="3200" b="1" dirty="0">
                <a:solidFill>
                  <a:schemeClr val="tx1"/>
                </a:solidFill>
                <a:latin typeface="Book Antiqua" panose="02040602050305030304" pitchFamily="18" charset="0"/>
              </a:rPr>
            </a:br>
            <a:r>
              <a:rPr lang="en-US" sz="3200" b="1" dirty="0">
                <a:solidFill>
                  <a:schemeClr val="tx1"/>
                </a:solidFill>
                <a:latin typeface="Book Antiqua" panose="02040602050305030304" pitchFamily="18" charset="0"/>
              </a:rPr>
              <a:t>and Hope</a:t>
            </a:r>
          </a:p>
        </p:txBody>
      </p:sp>
      <p:sp>
        <p:nvSpPr>
          <p:cNvPr id="3" name="Content Placeholder 2">
            <a:extLst>
              <a:ext uri="{FF2B5EF4-FFF2-40B4-BE49-F238E27FC236}">
                <a16:creationId xmlns:a16="http://schemas.microsoft.com/office/drawing/2014/main" id="{C331A0C1-4ADD-7EA3-3007-CEA9E46FCDA1}"/>
              </a:ext>
            </a:extLst>
          </p:cNvPr>
          <p:cNvSpPr>
            <a:spLocks noGrp="1"/>
          </p:cNvSpPr>
          <p:nvPr>
            <p:ph idx="1"/>
          </p:nvPr>
        </p:nvSpPr>
        <p:spPr>
          <a:xfrm>
            <a:off x="644186" y="2815226"/>
            <a:ext cx="7040725" cy="2665409"/>
          </a:xfrm>
        </p:spPr>
        <p:txBody>
          <a:bodyPr anchor="t">
            <a:normAutofit/>
          </a:bodyPr>
          <a:lstStyle/>
          <a:p>
            <a:pPr marL="0" indent="0">
              <a:spcBef>
                <a:spcPts val="0"/>
              </a:spcBef>
              <a:buNone/>
            </a:pPr>
            <a:r>
              <a:rPr lang="en-US" sz="2400" b="1" dirty="0">
                <a:solidFill>
                  <a:schemeClr val="tx1"/>
                </a:solidFill>
                <a:latin typeface="Book Antiqua" panose="02040602050305030304" pitchFamily="18" charset="0"/>
              </a:rPr>
              <a:t>ANNA VEDOURAS, J.D.</a:t>
            </a:r>
          </a:p>
          <a:p>
            <a:pPr marL="0" indent="0">
              <a:spcBef>
                <a:spcPts val="0"/>
              </a:spcBef>
              <a:buNone/>
            </a:pPr>
            <a:r>
              <a:rPr lang="en-US" sz="2400" b="1" dirty="0">
                <a:solidFill>
                  <a:schemeClr val="tx1"/>
                </a:solidFill>
                <a:latin typeface="Book Antiqua" panose="02040602050305030304" pitchFamily="18" charset="0"/>
              </a:rPr>
              <a:t>REV. DR. HARRY PAPPAS</a:t>
            </a:r>
          </a:p>
          <a:p>
            <a:pPr marL="0" indent="0">
              <a:spcBef>
                <a:spcPts val="0"/>
              </a:spcBef>
              <a:buNone/>
            </a:pPr>
            <a:r>
              <a:rPr lang="en-US" sz="2400" b="1" dirty="0">
                <a:solidFill>
                  <a:schemeClr val="tx1"/>
                </a:solidFill>
                <a:latin typeface="Book Antiqua" panose="02040602050305030304" pitchFamily="18" charset="0"/>
              </a:rPr>
              <a:t>PAULETTE GEANACOPOULOS, LMSW</a:t>
            </a:r>
          </a:p>
          <a:p>
            <a:pPr marL="0" indent="0">
              <a:spcBef>
                <a:spcPts val="0"/>
              </a:spcBef>
              <a:buNone/>
            </a:pPr>
            <a:endParaRPr lang="en-US" sz="2200" b="1" dirty="0">
              <a:solidFill>
                <a:schemeClr val="tx1"/>
              </a:solidFill>
              <a:latin typeface="Book Antiqua" panose="02040602050305030304" pitchFamily="18" charset="0"/>
            </a:endParaRPr>
          </a:p>
          <a:p>
            <a:pPr marL="0" indent="0">
              <a:spcBef>
                <a:spcPts val="0"/>
              </a:spcBef>
              <a:buNone/>
            </a:pPr>
            <a:r>
              <a:rPr lang="en-US" sz="2200" b="1" dirty="0">
                <a:solidFill>
                  <a:schemeClr val="tx1"/>
                </a:solidFill>
                <a:latin typeface="Book Antiqua" panose="02040602050305030304" pitchFamily="18" charset="0"/>
              </a:rPr>
              <a:t>ELENI CONSTANTINIDES (NJ) &amp; </a:t>
            </a:r>
          </a:p>
          <a:p>
            <a:pPr marL="0" indent="0">
              <a:spcBef>
                <a:spcPts val="0"/>
              </a:spcBef>
              <a:buNone/>
            </a:pPr>
            <a:r>
              <a:rPr lang="en-US" sz="2200" b="1" dirty="0">
                <a:solidFill>
                  <a:schemeClr val="tx1"/>
                </a:solidFill>
                <a:latin typeface="Book Antiqua" panose="02040602050305030304" pitchFamily="18" charset="0"/>
              </a:rPr>
              <a:t>LISA XANTHOS (SF)</a:t>
            </a:r>
          </a:p>
          <a:p>
            <a:pPr marL="0" indent="0">
              <a:spcBef>
                <a:spcPts val="0"/>
              </a:spcBef>
              <a:buNone/>
            </a:pPr>
            <a:r>
              <a:rPr lang="en-US" sz="2200" b="1" dirty="0">
                <a:solidFill>
                  <a:schemeClr val="tx1"/>
                </a:solidFill>
                <a:latin typeface="Book Antiqua" panose="02040602050305030304" pitchFamily="18" charset="0"/>
              </a:rPr>
              <a:t>Co-Chairs, National Social Services Committee</a:t>
            </a:r>
          </a:p>
          <a:p>
            <a:pPr marL="0" indent="0">
              <a:buNone/>
            </a:pPr>
            <a:endParaRPr lang="en-US" sz="2200" dirty="0"/>
          </a:p>
        </p:txBody>
      </p:sp>
      <p:pic>
        <p:nvPicPr>
          <p:cNvPr id="4" name="Picture 3">
            <a:extLst>
              <a:ext uri="{FF2B5EF4-FFF2-40B4-BE49-F238E27FC236}">
                <a16:creationId xmlns:a16="http://schemas.microsoft.com/office/drawing/2014/main" id="{920B9D36-991B-B1FF-54B7-D74F314E0B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632601" y="738004"/>
            <a:ext cx="4501791" cy="4191805"/>
          </a:xfrm>
          <a:prstGeom prst="rect">
            <a:avLst/>
          </a:prstGeom>
          <a:noFill/>
        </p:spPr>
      </p:pic>
      <p:sp>
        <p:nvSpPr>
          <p:cNvPr id="5" name="TextBox 4">
            <a:extLst>
              <a:ext uri="{FF2B5EF4-FFF2-40B4-BE49-F238E27FC236}">
                <a16:creationId xmlns:a16="http://schemas.microsoft.com/office/drawing/2014/main" id="{67E61120-E72A-96E3-6E29-1D8908D62FD9}"/>
              </a:ext>
            </a:extLst>
          </p:cNvPr>
          <p:cNvSpPr txBox="1"/>
          <p:nvPr/>
        </p:nvSpPr>
        <p:spPr>
          <a:xfrm>
            <a:off x="1470991" y="5671930"/>
            <a:ext cx="8998226" cy="707886"/>
          </a:xfrm>
          <a:prstGeom prst="rect">
            <a:avLst/>
          </a:prstGeom>
          <a:noFill/>
        </p:spPr>
        <p:txBody>
          <a:bodyPr wrap="square" rtlCol="0">
            <a:spAutoFit/>
          </a:bodyPr>
          <a:lstStyle/>
          <a:p>
            <a:pPr algn="ctr"/>
            <a:r>
              <a:rPr lang="en-US" sz="2000" b="1" i="1" dirty="0">
                <a:latin typeface="Book Antiqua" panose="02040602050305030304" pitchFamily="18" charset="0"/>
              </a:rPr>
              <a:t>Greek Orthodox Ladies Philoptochos Society | Department of Social Services</a:t>
            </a:r>
          </a:p>
          <a:p>
            <a:pPr algn="ctr"/>
            <a:r>
              <a:rPr lang="en-US" sz="2000" b="1" i="1" dirty="0">
                <a:latin typeface="Book Antiqua" panose="02040602050305030304" pitchFamily="18" charset="0"/>
              </a:rPr>
              <a:t>Convention 2024   |  July 2, 2024 | 12:30pm – 2:00pm </a:t>
            </a:r>
          </a:p>
        </p:txBody>
      </p:sp>
    </p:spTree>
    <p:extLst>
      <p:ext uri="{BB962C8B-B14F-4D97-AF65-F5344CB8AC3E}">
        <p14:creationId xmlns:p14="http://schemas.microsoft.com/office/powerpoint/2010/main" val="3658789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4A766-CA00-F7F6-76EE-98ACD60FBEA6}"/>
              </a:ext>
            </a:extLst>
          </p:cNvPr>
          <p:cNvSpPr>
            <a:spLocks noGrp="1"/>
          </p:cNvSpPr>
          <p:nvPr>
            <p:ph type="title"/>
          </p:nvPr>
        </p:nvSpPr>
        <p:spPr>
          <a:xfrm>
            <a:off x="526377" y="2048951"/>
            <a:ext cx="2972198" cy="2059223"/>
          </a:xfrm>
          <a:solidFill>
            <a:schemeClr val="accent2">
              <a:lumMod val="40000"/>
              <a:lumOff val="60000"/>
            </a:schemeClr>
          </a:solidFill>
          <a:ln w="38100">
            <a:solidFill>
              <a:schemeClr val="accent2"/>
            </a:solidFill>
          </a:ln>
        </p:spPr>
        <p:txBody>
          <a:bodyPr>
            <a:normAutofit/>
          </a:bodyPr>
          <a:lstStyle/>
          <a:p>
            <a:pPr algn="ctr"/>
            <a:r>
              <a:rPr lang="en-US" sz="4000" b="1" dirty="0">
                <a:solidFill>
                  <a:schemeClr val="tx2"/>
                </a:solidFill>
                <a:latin typeface="Book Antiqua" panose="02040602050305030304" pitchFamily="18" charset="0"/>
              </a:rPr>
              <a:t>Nationwide Caregiver Resources:</a:t>
            </a:r>
          </a:p>
        </p:txBody>
      </p:sp>
      <p:sp>
        <p:nvSpPr>
          <p:cNvPr id="3" name="Content Placeholder 2">
            <a:extLst>
              <a:ext uri="{FF2B5EF4-FFF2-40B4-BE49-F238E27FC236}">
                <a16:creationId xmlns:a16="http://schemas.microsoft.com/office/drawing/2014/main" id="{3315BC94-7962-1845-C8EE-CF02632E55B6}"/>
              </a:ext>
            </a:extLst>
          </p:cNvPr>
          <p:cNvSpPr>
            <a:spLocks noGrp="1"/>
          </p:cNvSpPr>
          <p:nvPr>
            <p:ph idx="1"/>
          </p:nvPr>
        </p:nvSpPr>
        <p:spPr>
          <a:xfrm>
            <a:off x="3498575" y="463824"/>
            <a:ext cx="8044701" cy="5817705"/>
          </a:xfrm>
          <a:noFill/>
          <a:ln>
            <a:noFill/>
          </a:ln>
        </p:spPr>
        <p:txBody>
          <a:bodyPr anchor="ctr">
            <a:normAutofit/>
          </a:bodyPr>
          <a:lstStyle/>
          <a:p>
            <a:pPr marL="0" indent="0">
              <a:spcBef>
                <a:spcPts val="0"/>
              </a:spcBef>
              <a:buNone/>
            </a:pPr>
            <a:r>
              <a:rPr lang="en-US" sz="2400" b="1" dirty="0">
                <a:solidFill>
                  <a:schemeClr val="tx1"/>
                </a:solidFill>
                <a:latin typeface="Book Antiqua" panose="02040602050305030304" pitchFamily="18" charset="0"/>
              </a:rPr>
              <a:t>ELDERCARE LOCATOR / </a:t>
            </a:r>
          </a:p>
          <a:p>
            <a:pPr marL="0" indent="0">
              <a:spcBef>
                <a:spcPts val="0"/>
              </a:spcBef>
              <a:buNone/>
            </a:pPr>
            <a:r>
              <a:rPr lang="en-US" sz="2400" b="1" dirty="0">
                <a:solidFill>
                  <a:schemeClr val="tx1"/>
                </a:solidFill>
                <a:latin typeface="Book Antiqua" panose="02040602050305030304" pitchFamily="18" charset="0"/>
              </a:rPr>
              <a:t>AREA AGENCIES ON AGING (AAA)</a:t>
            </a:r>
          </a:p>
          <a:p>
            <a:pPr marL="0" indent="0">
              <a:spcBef>
                <a:spcPts val="0"/>
              </a:spcBef>
              <a:buNone/>
            </a:pPr>
            <a:r>
              <a:rPr lang="en-US" sz="1800" b="1" i="1" dirty="0">
                <a:solidFill>
                  <a:schemeClr val="tx1"/>
                </a:solidFill>
                <a:latin typeface="Book Antiqua" panose="02040602050305030304" pitchFamily="18" charset="0"/>
              </a:rPr>
              <a:t>Find your local Office for the Aging </a:t>
            </a:r>
          </a:p>
          <a:p>
            <a:pPr marL="0" indent="0">
              <a:spcBef>
                <a:spcPts val="0"/>
              </a:spcBef>
              <a:buNone/>
            </a:pPr>
            <a:r>
              <a:rPr lang="en-US" sz="1800" b="1" i="1" dirty="0">
                <a:solidFill>
                  <a:schemeClr val="tx1"/>
                </a:solidFill>
                <a:latin typeface="Book Antiqua" panose="02040602050305030304" pitchFamily="18" charset="0"/>
              </a:rPr>
              <a:t>Connect to local programs, services, resources (by zip code)</a:t>
            </a:r>
          </a:p>
          <a:p>
            <a:pPr>
              <a:spcBef>
                <a:spcPts val="0"/>
              </a:spcBef>
            </a:pPr>
            <a:r>
              <a:rPr lang="en-US" sz="1800" b="1" i="1" dirty="0">
                <a:solidFill>
                  <a:schemeClr val="tx1"/>
                </a:solidFill>
                <a:latin typeface="Book Antiqua" panose="02040602050305030304" pitchFamily="18" charset="0"/>
              </a:rPr>
              <a:t>Eldercare.acl.gov/Public/About/Index.aspx   1.800.677.1116</a:t>
            </a:r>
          </a:p>
          <a:p>
            <a:pPr marL="0" indent="0">
              <a:spcBef>
                <a:spcPts val="0"/>
              </a:spcBef>
              <a:buNone/>
            </a:pPr>
            <a:endParaRPr lang="en-US" sz="1800" b="1" dirty="0">
              <a:solidFill>
                <a:schemeClr val="tx1"/>
              </a:solidFill>
              <a:latin typeface="Book Antiqua" panose="02040602050305030304" pitchFamily="18" charset="0"/>
            </a:endParaRPr>
          </a:p>
          <a:p>
            <a:pPr marL="0" indent="0">
              <a:spcBef>
                <a:spcPts val="0"/>
              </a:spcBef>
              <a:buNone/>
            </a:pPr>
            <a:r>
              <a:rPr lang="en-US" sz="2400" b="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rPr>
              <a:t>ALZHEIMER’S ASSOCIATION</a:t>
            </a:r>
          </a:p>
          <a:p>
            <a:pPr>
              <a:spcBef>
                <a:spcPts val="0"/>
              </a:spcBef>
            </a:pPr>
            <a:r>
              <a:rPr lang="en-US" b="1" i="1" dirty="0">
                <a:solidFill>
                  <a:schemeClr val="tx1"/>
                </a:solidFill>
                <a:effectLst/>
                <a:latin typeface="Book Antiqua" panose="02040602050305030304" pitchFamily="18" charset="0"/>
              </a:rPr>
              <a:t>alz.org   |  </a:t>
            </a:r>
            <a:r>
              <a:rPr lang="en-US" b="1" i="1" dirty="0">
                <a:solidFill>
                  <a:schemeClr val="tx1"/>
                </a:solidFill>
                <a:effectLst/>
                <a:highlight>
                  <a:srgbClr val="FFFFFF"/>
                </a:highlight>
                <a:latin typeface="Book Antiqua" panose="02040602050305030304" pitchFamily="18" charset="0"/>
              </a:rPr>
              <a:t>24/7 Helpline 1.800.272. 3900 </a:t>
            </a:r>
            <a:endParaRPr lang="en-US" b="1" i="1" dirty="0">
              <a:solidFill>
                <a:schemeClr val="tx1"/>
              </a:solidFill>
              <a:latin typeface="Book Antiqua" panose="02040602050305030304" pitchFamily="18" charset="0"/>
            </a:endParaRPr>
          </a:p>
          <a:p>
            <a:pPr marL="0" indent="0">
              <a:spcBef>
                <a:spcPts val="0"/>
              </a:spcBef>
              <a:buNone/>
            </a:pPr>
            <a:endParaRPr lang="en-US" sz="1800" b="1" i="1" cap="all" dirty="0">
              <a:solidFill>
                <a:schemeClr val="tx1"/>
              </a:solidFill>
              <a:latin typeface="Book Antiqua" panose="02040602050305030304" pitchFamily="18" charset="0"/>
            </a:endParaRPr>
          </a:p>
          <a:p>
            <a:pPr marL="0" indent="0">
              <a:spcBef>
                <a:spcPts val="0"/>
              </a:spcBef>
              <a:buNone/>
            </a:pPr>
            <a:r>
              <a:rPr lang="en-US" sz="1800" b="1" i="1" u="sng" cap="all" dirty="0">
                <a:solidFill>
                  <a:schemeClr val="tx1"/>
                </a:solidFill>
                <a:latin typeface="Book Antiqua" panose="02040602050305030304" pitchFamily="18" charset="0"/>
              </a:rPr>
              <a:t>State-by-state lists of caregiver services</a:t>
            </a:r>
            <a:r>
              <a:rPr lang="en-US" sz="1800" b="1" i="1" cap="all" dirty="0">
                <a:solidFill>
                  <a:schemeClr val="tx1"/>
                </a:solidFill>
                <a:latin typeface="Book Antiqua" panose="02040602050305030304" pitchFamily="18" charset="0"/>
              </a:rPr>
              <a:t>:</a:t>
            </a:r>
          </a:p>
          <a:p>
            <a:pPr>
              <a:spcBef>
                <a:spcPts val="0"/>
              </a:spcBef>
            </a:pPr>
            <a:r>
              <a:rPr lang="en-US" sz="2400" b="1" dirty="0">
                <a:solidFill>
                  <a:schemeClr val="tx1"/>
                </a:solidFill>
                <a:latin typeface="Book Antiqua" panose="02040602050305030304" pitchFamily="18" charset="0"/>
              </a:rPr>
              <a:t>AARP</a:t>
            </a:r>
            <a:r>
              <a:rPr lang="en-US" sz="1800" b="1" dirty="0">
                <a:solidFill>
                  <a:schemeClr val="tx1"/>
                </a:solidFill>
                <a:latin typeface="Book Antiqua" panose="02040602050305030304" pitchFamily="18" charset="0"/>
              </a:rPr>
              <a:t>:</a:t>
            </a:r>
          </a:p>
          <a:p>
            <a:pPr>
              <a:spcBef>
                <a:spcPts val="0"/>
              </a:spcBef>
            </a:pPr>
            <a:r>
              <a:rPr lang="en-US" sz="1800" b="1" i="1" dirty="0">
                <a:solidFill>
                  <a:schemeClr val="tx1"/>
                </a:solidFill>
                <a:latin typeface="Book Antiqua" panose="02040602050305030304" pitchFamily="18" charset="0"/>
              </a:rPr>
              <a:t>https://www.aarp.org/caregiving/local/info-2021/state-caregiver-resources.html</a:t>
            </a:r>
            <a:endParaRPr lang="en-US" sz="1800" dirty="0">
              <a:solidFill>
                <a:schemeClr val="tx1"/>
              </a:solidFill>
              <a:latin typeface="Book Antiqua" panose="02040602050305030304" pitchFamily="18" charset="0"/>
            </a:endParaRPr>
          </a:p>
          <a:p>
            <a:pPr>
              <a:spcBef>
                <a:spcPts val="0"/>
              </a:spcBef>
            </a:pPr>
            <a:r>
              <a:rPr lang="en-US" sz="2400" b="1" cap="all" dirty="0">
                <a:solidFill>
                  <a:schemeClr val="tx1"/>
                </a:solidFill>
                <a:latin typeface="Book Antiqua" panose="02040602050305030304" pitchFamily="18" charset="0"/>
              </a:rPr>
              <a:t>FAMILY CAREGIVER ALLIANCE</a:t>
            </a:r>
            <a:r>
              <a:rPr lang="en-US" sz="1800" b="1" cap="all" dirty="0">
                <a:solidFill>
                  <a:schemeClr val="tx1"/>
                </a:solidFill>
                <a:latin typeface="Book Antiqua" panose="02040602050305030304" pitchFamily="18" charset="0"/>
              </a:rPr>
              <a:t> </a:t>
            </a:r>
            <a:r>
              <a:rPr lang="en-US" sz="1800" b="1" i="1" dirty="0">
                <a:solidFill>
                  <a:schemeClr val="tx1"/>
                </a:solidFill>
                <a:latin typeface="Book Antiqua" panose="02040602050305030304" pitchFamily="18" charset="0"/>
              </a:rPr>
              <a:t>https://www.caregiver.org/connecting-caregivers/services-by-state</a:t>
            </a:r>
          </a:p>
          <a:p>
            <a:pPr marL="0" indent="0">
              <a:spcBef>
                <a:spcPts val="0"/>
              </a:spcBef>
              <a:buNone/>
            </a:pPr>
            <a:endParaRPr lang="en-US" sz="1800" dirty="0">
              <a:solidFill>
                <a:schemeClr val="tx1"/>
              </a:solidFill>
              <a:latin typeface="Book Antiqua" panose="02040602050305030304" pitchFamily="18" charset="0"/>
            </a:endParaRPr>
          </a:p>
          <a:p>
            <a:pPr marL="0" indent="0">
              <a:spcBef>
                <a:spcPts val="0"/>
              </a:spcBef>
              <a:buNone/>
            </a:pPr>
            <a:r>
              <a:rPr lang="en-US" sz="2400" b="1" dirty="0">
                <a:solidFill>
                  <a:schemeClr val="tx1"/>
                </a:solidFill>
                <a:latin typeface="Book Antiqua" panose="02040602050305030304" pitchFamily="18" charset="0"/>
              </a:rPr>
              <a:t>AGING LIFE CARE ASSOCIATION </a:t>
            </a:r>
            <a:endParaRPr lang="en-US" sz="2400" b="1" i="1" dirty="0">
              <a:solidFill>
                <a:schemeClr val="tx1"/>
              </a:solidFill>
              <a:latin typeface="Book Antiqua" panose="02040602050305030304" pitchFamily="18" charset="0"/>
            </a:endParaRPr>
          </a:p>
          <a:p>
            <a:pPr marL="0" indent="0">
              <a:spcBef>
                <a:spcPts val="0"/>
              </a:spcBef>
              <a:buNone/>
            </a:pPr>
            <a:r>
              <a:rPr lang="en-US" sz="1800" b="1" i="1" dirty="0">
                <a:solidFill>
                  <a:schemeClr val="tx1"/>
                </a:solidFill>
                <a:latin typeface="Book Antiqua" panose="02040602050305030304" pitchFamily="18" charset="0"/>
              </a:rPr>
              <a:t>Certified geriatric care managers  | 	</a:t>
            </a:r>
            <a:r>
              <a:rPr lang="en-US" sz="1800" b="1" i="1" dirty="0">
                <a:solidFill>
                  <a:schemeClr val="tx1"/>
                </a:solidFill>
                <a:latin typeface="Book Antiqua" panose="02040602050305030304" pitchFamily="18" charset="0"/>
                <a:hlinkClick r:id="rId2">
                  <a:extLst>
                    <a:ext uri="{A12FA001-AC4F-418D-AE19-62706E023703}">
                      <ahyp:hlinkClr xmlns:ahyp="http://schemas.microsoft.com/office/drawing/2018/hyperlinkcolor" val="tx"/>
                    </a:ext>
                  </a:extLst>
                </a:hlinkClick>
              </a:rPr>
              <a:t>https://www.aginglifecare.org</a:t>
            </a:r>
            <a:endParaRPr lang="en-US" sz="1800" b="1" i="1" dirty="0">
              <a:solidFill>
                <a:schemeClr val="tx1"/>
              </a:solidFill>
              <a:latin typeface="Book Antiqua" panose="02040602050305030304" pitchFamily="18" charset="0"/>
            </a:endParaRPr>
          </a:p>
          <a:p>
            <a:pPr marL="0" indent="0">
              <a:spcBef>
                <a:spcPts val="0"/>
              </a:spcBef>
              <a:buNone/>
            </a:pPr>
            <a:endParaRPr lang="en-US" b="1" i="1" dirty="0">
              <a:solidFill>
                <a:schemeClr val="tx1"/>
              </a:solidFill>
              <a:effectLst/>
              <a:latin typeface="Book Antiqua" panose="0204060205030503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0878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5C3AE6-1565-D313-4C2F-0A7FFEF545E7}"/>
              </a:ext>
            </a:extLst>
          </p:cNvPr>
          <p:cNvSpPr>
            <a:spLocks noGrp="1"/>
          </p:cNvSpPr>
          <p:nvPr>
            <p:ph type="body" idx="1"/>
          </p:nvPr>
        </p:nvSpPr>
        <p:spPr>
          <a:xfrm>
            <a:off x="821635" y="556590"/>
            <a:ext cx="8123582" cy="5724940"/>
          </a:xfrm>
        </p:spPr>
        <p:txBody>
          <a:bodyPr vert="horz" lIns="91440" tIns="45720" rIns="91440" bIns="45720" rtlCol="0" anchor="ctr">
            <a:normAutofit fontScale="32500" lnSpcReduction="20000"/>
          </a:bodyPr>
          <a:lstStyle/>
          <a:p>
            <a:pPr>
              <a:lnSpc>
                <a:spcPct val="120000"/>
              </a:lnSpc>
              <a:spcBef>
                <a:spcPts val="0"/>
              </a:spcBef>
            </a:pPr>
            <a:r>
              <a:rPr lang="en-US" sz="7400" b="1" kern="1200" cap="all" dirty="0">
                <a:solidFill>
                  <a:schemeClr val="tx1"/>
                </a:solidFill>
                <a:latin typeface="Book Antiqua" panose="02040602050305030304" pitchFamily="18" charset="0"/>
              </a:rPr>
              <a:t>National Academy of Elder Law Attorneys</a:t>
            </a:r>
          </a:p>
          <a:p>
            <a:pPr>
              <a:lnSpc>
                <a:spcPct val="120000"/>
              </a:lnSpc>
              <a:spcBef>
                <a:spcPts val="0"/>
              </a:spcBef>
            </a:pPr>
            <a:r>
              <a:rPr lang="en-US" sz="4500" i="1" kern="1200" dirty="0">
                <a:solidFill>
                  <a:schemeClr val="tx1"/>
                </a:solidFill>
                <a:latin typeface="Book Antiqua" panose="02040602050305030304" pitchFamily="18" charset="0"/>
              </a:rPr>
              <a:t>	</a:t>
            </a:r>
            <a:r>
              <a:rPr lang="en-US" sz="5500" i="1" kern="1200" dirty="0">
                <a:solidFill>
                  <a:schemeClr val="tx1"/>
                </a:solidFill>
                <a:latin typeface="Book Antiqua" panose="02040602050305030304" pitchFamily="18" charset="0"/>
              </a:rPr>
              <a:t>• </a:t>
            </a:r>
            <a:r>
              <a:rPr lang="en-US" sz="5500" b="1" i="1" kern="1200" dirty="0">
                <a:solidFill>
                  <a:schemeClr val="tx1"/>
                </a:solidFill>
                <a:latin typeface="Book Antiqua" panose="02040602050305030304" pitchFamily="18" charset="0"/>
              </a:rPr>
              <a:t>https://www.naela.org</a:t>
            </a:r>
            <a:br>
              <a:rPr lang="en-US" sz="2500" b="1" i="1" kern="1200" dirty="0">
                <a:solidFill>
                  <a:schemeClr val="tx1"/>
                </a:solidFill>
                <a:latin typeface="Book Antiqua" panose="02040602050305030304" pitchFamily="18" charset="0"/>
              </a:rPr>
            </a:br>
            <a:endParaRPr lang="en-US" sz="2500" b="1" i="1" kern="1200" dirty="0">
              <a:solidFill>
                <a:schemeClr val="tx1"/>
              </a:solidFill>
              <a:latin typeface="Book Antiqua" panose="02040602050305030304" pitchFamily="18" charset="0"/>
            </a:endParaRPr>
          </a:p>
          <a:p>
            <a:pPr>
              <a:lnSpc>
                <a:spcPct val="120000"/>
              </a:lnSpc>
              <a:spcBef>
                <a:spcPts val="0"/>
              </a:spcBef>
            </a:pPr>
            <a:endParaRPr lang="en-US" b="1" i="1" kern="1200" dirty="0">
              <a:solidFill>
                <a:schemeClr val="tx1"/>
              </a:solidFill>
              <a:latin typeface="Book Antiqua" panose="02040602050305030304" pitchFamily="18" charset="0"/>
            </a:endParaRPr>
          </a:p>
          <a:p>
            <a:pPr>
              <a:lnSpc>
                <a:spcPct val="120000"/>
              </a:lnSpc>
              <a:spcBef>
                <a:spcPts val="0"/>
              </a:spcBef>
            </a:pPr>
            <a:r>
              <a:rPr lang="en-US" sz="7400" b="1" kern="1200" cap="all" dirty="0">
                <a:solidFill>
                  <a:schemeClr val="tx1"/>
                </a:solidFill>
                <a:latin typeface="Book Antiqua" panose="02040602050305030304" pitchFamily="18" charset="0"/>
              </a:rPr>
              <a:t>MEDICARE / MEDICAID</a:t>
            </a:r>
          </a:p>
          <a:p>
            <a:pPr>
              <a:lnSpc>
                <a:spcPct val="120000"/>
              </a:lnSpc>
              <a:spcBef>
                <a:spcPts val="0"/>
              </a:spcBef>
            </a:pPr>
            <a:r>
              <a:rPr lang="en-US" sz="4500" i="1" dirty="0">
                <a:solidFill>
                  <a:schemeClr val="tx1"/>
                </a:solidFill>
                <a:latin typeface="Book Antiqua" panose="02040602050305030304" pitchFamily="18" charset="0"/>
              </a:rPr>
              <a:t>	</a:t>
            </a:r>
            <a:r>
              <a:rPr lang="en-US" sz="5500" i="1" kern="1200" dirty="0">
                <a:solidFill>
                  <a:schemeClr val="tx1"/>
                </a:solidFill>
                <a:latin typeface="Book Antiqua" panose="02040602050305030304" pitchFamily="18" charset="0"/>
              </a:rPr>
              <a:t>• </a:t>
            </a:r>
            <a:r>
              <a:rPr lang="en-US" sz="5500" b="1" i="1" kern="1200" dirty="0">
                <a:solidFill>
                  <a:schemeClr val="tx1"/>
                </a:solidFill>
                <a:latin typeface="Book Antiqua" panose="02040602050305030304" pitchFamily="18" charset="0"/>
              </a:rPr>
              <a:t>Longtermcare.gov</a:t>
            </a:r>
            <a:endParaRPr lang="en-US" sz="5500" b="1" kern="1200" cap="all" dirty="0">
              <a:solidFill>
                <a:schemeClr val="tx1"/>
              </a:solidFill>
              <a:latin typeface="Book Antiqua" panose="02040602050305030304" pitchFamily="18" charset="0"/>
            </a:endParaRPr>
          </a:p>
          <a:p>
            <a:pPr>
              <a:lnSpc>
                <a:spcPct val="120000"/>
              </a:lnSpc>
              <a:spcBef>
                <a:spcPts val="0"/>
              </a:spcBef>
            </a:pPr>
            <a:endParaRPr lang="en-US" sz="3500" b="1" cap="all" dirty="0">
              <a:solidFill>
                <a:schemeClr val="tx1"/>
              </a:solidFill>
              <a:latin typeface="Book Antiqua" panose="02040602050305030304" pitchFamily="18" charset="0"/>
            </a:endParaRPr>
          </a:p>
          <a:p>
            <a:pPr>
              <a:lnSpc>
                <a:spcPct val="120000"/>
              </a:lnSpc>
              <a:spcBef>
                <a:spcPts val="0"/>
              </a:spcBef>
            </a:pPr>
            <a:r>
              <a:rPr lang="en-US" sz="7400" b="1" kern="1200" cap="all" dirty="0">
                <a:solidFill>
                  <a:schemeClr val="tx1"/>
                </a:solidFill>
                <a:latin typeface="Book Antiqua" panose="02040602050305030304" pitchFamily="18" charset="0"/>
              </a:rPr>
              <a:t>Medicare Rights Center</a:t>
            </a:r>
          </a:p>
          <a:p>
            <a:pPr>
              <a:lnSpc>
                <a:spcPct val="120000"/>
              </a:lnSpc>
              <a:spcBef>
                <a:spcPts val="0"/>
              </a:spcBef>
            </a:pPr>
            <a:r>
              <a:rPr lang="en-US" sz="4500" b="1" i="1" kern="1200" dirty="0">
                <a:solidFill>
                  <a:schemeClr val="tx1"/>
                </a:solidFill>
                <a:latin typeface="Book Antiqua" panose="02040602050305030304" pitchFamily="18" charset="0"/>
              </a:rPr>
              <a:t>Ensures access to affordable health care for older adults and </a:t>
            </a:r>
          </a:p>
          <a:p>
            <a:pPr>
              <a:lnSpc>
                <a:spcPct val="120000"/>
              </a:lnSpc>
              <a:spcBef>
                <a:spcPts val="0"/>
              </a:spcBef>
            </a:pPr>
            <a:r>
              <a:rPr lang="en-US" sz="4500" b="1" i="1" kern="1200" dirty="0">
                <a:solidFill>
                  <a:schemeClr val="tx1"/>
                </a:solidFill>
                <a:latin typeface="Book Antiqua" panose="02040602050305030304" pitchFamily="18" charset="0"/>
              </a:rPr>
              <a:t>people with disabilities through </a:t>
            </a:r>
          </a:p>
          <a:p>
            <a:pPr>
              <a:lnSpc>
                <a:spcPct val="120000"/>
              </a:lnSpc>
              <a:spcBef>
                <a:spcPts val="0"/>
              </a:spcBef>
            </a:pPr>
            <a:r>
              <a:rPr lang="en-US" sz="4500" b="1" i="1" kern="1200" dirty="0">
                <a:solidFill>
                  <a:schemeClr val="tx1"/>
                </a:solidFill>
                <a:latin typeface="Book Antiqua" panose="02040602050305030304" pitchFamily="18" charset="0"/>
              </a:rPr>
              <a:t>	•COUNSELING </a:t>
            </a:r>
            <a:endParaRPr lang="en-US" sz="4500" b="1" i="1" dirty="0">
              <a:solidFill>
                <a:schemeClr val="tx1"/>
              </a:solidFill>
              <a:latin typeface="Book Antiqua" panose="02040602050305030304" pitchFamily="18" charset="0"/>
            </a:endParaRPr>
          </a:p>
          <a:p>
            <a:pPr>
              <a:lnSpc>
                <a:spcPct val="120000"/>
              </a:lnSpc>
              <a:spcBef>
                <a:spcPts val="0"/>
              </a:spcBef>
            </a:pPr>
            <a:r>
              <a:rPr lang="en-US" sz="4500" b="1" i="1" kern="1200" dirty="0">
                <a:solidFill>
                  <a:schemeClr val="tx1"/>
                </a:solidFill>
                <a:latin typeface="Book Antiqua" panose="02040602050305030304" pitchFamily="18" charset="0"/>
              </a:rPr>
              <a:t>	•ADVOCACY</a:t>
            </a:r>
          </a:p>
          <a:p>
            <a:pPr>
              <a:lnSpc>
                <a:spcPct val="120000"/>
              </a:lnSpc>
              <a:spcBef>
                <a:spcPts val="0"/>
              </a:spcBef>
            </a:pPr>
            <a:r>
              <a:rPr lang="en-US" sz="4500" b="1" i="1" kern="1200" dirty="0">
                <a:solidFill>
                  <a:schemeClr val="tx1"/>
                </a:solidFill>
                <a:latin typeface="Book Antiqua" panose="02040602050305030304" pitchFamily="18" charset="0"/>
              </a:rPr>
              <a:t>	•EDUCATIONAL PROGAMS</a:t>
            </a:r>
          </a:p>
          <a:p>
            <a:pPr>
              <a:lnSpc>
                <a:spcPct val="120000"/>
              </a:lnSpc>
              <a:spcBef>
                <a:spcPts val="0"/>
              </a:spcBef>
            </a:pPr>
            <a:r>
              <a:rPr lang="en-US" sz="4500" b="1" i="1" kern="1200" dirty="0">
                <a:solidFill>
                  <a:schemeClr val="tx1"/>
                </a:solidFill>
                <a:latin typeface="Book Antiqua" panose="02040602050305030304" pitchFamily="18" charset="0"/>
              </a:rPr>
              <a:t>	•POLICY INITIATIVES</a:t>
            </a:r>
          </a:p>
          <a:p>
            <a:pPr>
              <a:lnSpc>
                <a:spcPct val="120000"/>
              </a:lnSpc>
              <a:spcBef>
                <a:spcPts val="0"/>
              </a:spcBef>
            </a:pPr>
            <a:r>
              <a:rPr lang="en-US" sz="4500" b="1" i="1" dirty="0">
                <a:solidFill>
                  <a:schemeClr val="tx1"/>
                </a:solidFill>
                <a:latin typeface="Book Antiqua" panose="02040602050305030304" pitchFamily="18" charset="0"/>
              </a:rPr>
              <a:t>		</a:t>
            </a:r>
            <a:r>
              <a:rPr lang="en-US" sz="5500" b="1" i="1" dirty="0">
                <a:solidFill>
                  <a:schemeClr val="tx1"/>
                </a:solidFill>
                <a:latin typeface="Book Antiqua" panose="02040602050305030304" pitchFamily="18" charset="0"/>
              </a:rPr>
              <a:t>• https://www.medicarerights.org</a:t>
            </a:r>
            <a:br>
              <a:rPr lang="en-US" sz="3200" b="1" kern="1200" dirty="0">
                <a:solidFill>
                  <a:schemeClr val="tx1"/>
                </a:solidFill>
                <a:latin typeface="Book Antiqua" panose="02040602050305030304" pitchFamily="18" charset="0"/>
              </a:rPr>
            </a:br>
            <a:endParaRPr lang="en-US" sz="3200" b="1" kern="1200" cap="small" dirty="0">
              <a:solidFill>
                <a:schemeClr val="tx1"/>
              </a:solidFill>
              <a:latin typeface="Book Antiqua" panose="02040602050305030304" pitchFamily="18" charset="0"/>
            </a:endParaRPr>
          </a:p>
          <a:p>
            <a:pPr>
              <a:lnSpc>
                <a:spcPct val="120000"/>
              </a:lnSpc>
              <a:spcBef>
                <a:spcPts val="0"/>
              </a:spcBef>
            </a:pPr>
            <a:r>
              <a:rPr lang="en-US" sz="7400" b="1" kern="1200" cap="small" dirty="0" err="1">
                <a:solidFill>
                  <a:schemeClr val="tx1"/>
                </a:solidFill>
                <a:latin typeface="Book Antiqua" panose="02040602050305030304" pitchFamily="18" charset="0"/>
              </a:rPr>
              <a:t>BenefitsCheckUp</a:t>
            </a:r>
            <a:r>
              <a:rPr lang="en-US" sz="7400" b="1" kern="1200" cap="small" dirty="0">
                <a:solidFill>
                  <a:schemeClr val="tx1"/>
                </a:solidFill>
                <a:latin typeface="Book Antiqua" panose="02040602050305030304" pitchFamily="18" charset="0"/>
              </a:rPr>
              <a:t> – NCOA</a:t>
            </a:r>
            <a:endParaRPr lang="en-US" sz="7400" b="1" i="1" kern="1200" cap="small" dirty="0">
              <a:solidFill>
                <a:schemeClr val="tx1"/>
              </a:solidFill>
              <a:latin typeface="Book Antiqua" panose="02040602050305030304" pitchFamily="18" charset="0"/>
            </a:endParaRPr>
          </a:p>
          <a:p>
            <a:pPr>
              <a:lnSpc>
                <a:spcPct val="120000"/>
              </a:lnSpc>
              <a:spcBef>
                <a:spcPts val="0"/>
              </a:spcBef>
            </a:pPr>
            <a:r>
              <a:rPr lang="en-US" sz="5500" i="1" kern="1200" dirty="0">
                <a:solidFill>
                  <a:schemeClr val="tx1"/>
                </a:solidFill>
                <a:latin typeface="Book Antiqua" panose="02040602050305030304" pitchFamily="18" charset="0"/>
              </a:rPr>
              <a:t>Free, confidential, online screening tool from the National Council on Aging </a:t>
            </a:r>
          </a:p>
          <a:p>
            <a:pPr>
              <a:lnSpc>
                <a:spcPct val="120000"/>
              </a:lnSpc>
              <a:spcBef>
                <a:spcPts val="0"/>
              </a:spcBef>
            </a:pPr>
            <a:r>
              <a:rPr lang="en-US" sz="5500" i="1" kern="1200" dirty="0">
                <a:solidFill>
                  <a:schemeClr val="tx1"/>
                </a:solidFill>
                <a:latin typeface="Book Antiqua" panose="02040602050305030304" pitchFamily="18" charset="0"/>
              </a:rPr>
              <a:t>that </a:t>
            </a:r>
            <a:r>
              <a:rPr lang="en-US" sz="5500" i="1" dirty="0">
                <a:solidFill>
                  <a:schemeClr val="tx1"/>
                </a:solidFill>
                <a:latin typeface="Book Antiqua" panose="02040602050305030304" pitchFamily="18" charset="0"/>
              </a:rPr>
              <a:t>helps older adults and people with disabilities find out if they may be eligible </a:t>
            </a:r>
          </a:p>
          <a:p>
            <a:pPr>
              <a:lnSpc>
                <a:spcPct val="120000"/>
              </a:lnSpc>
              <a:spcBef>
                <a:spcPts val="0"/>
              </a:spcBef>
            </a:pPr>
            <a:r>
              <a:rPr lang="en-US" sz="5500" i="1" dirty="0">
                <a:solidFill>
                  <a:schemeClr val="tx1"/>
                </a:solidFill>
                <a:latin typeface="Book Antiqua" panose="02040602050305030304" pitchFamily="18" charset="0"/>
              </a:rPr>
              <a:t>for </a:t>
            </a:r>
            <a:r>
              <a:rPr lang="en-US" sz="5500" i="1" kern="1200" dirty="0">
                <a:solidFill>
                  <a:schemeClr val="tx1"/>
                </a:solidFill>
                <a:latin typeface="Book Antiqua" panose="02040602050305030304" pitchFamily="18" charset="0"/>
              </a:rPr>
              <a:t>public and private benefits that can help pay for housing, utilities, food, </a:t>
            </a:r>
          </a:p>
          <a:p>
            <a:pPr>
              <a:lnSpc>
                <a:spcPct val="120000"/>
              </a:lnSpc>
              <a:spcBef>
                <a:spcPts val="0"/>
              </a:spcBef>
            </a:pPr>
            <a:r>
              <a:rPr lang="en-US" sz="5500" i="1" kern="1200" dirty="0">
                <a:solidFill>
                  <a:schemeClr val="tx1"/>
                </a:solidFill>
                <a:latin typeface="Book Antiqua" panose="02040602050305030304" pitchFamily="18" charset="0"/>
              </a:rPr>
              <a:t>transportation and more.</a:t>
            </a:r>
          </a:p>
          <a:p>
            <a:pPr>
              <a:lnSpc>
                <a:spcPct val="120000"/>
              </a:lnSpc>
              <a:spcBef>
                <a:spcPts val="0"/>
              </a:spcBef>
            </a:pPr>
            <a:r>
              <a:rPr lang="en-US" sz="4500" b="1" i="1" dirty="0">
                <a:solidFill>
                  <a:schemeClr val="tx1"/>
                </a:solidFill>
                <a:latin typeface="Book Antiqua" panose="02040602050305030304" pitchFamily="18" charset="0"/>
              </a:rPr>
              <a:t>	• www.benefitscheckup.org</a:t>
            </a:r>
            <a:endParaRPr lang="en-US" sz="4500" b="1" kern="1200" dirty="0">
              <a:solidFill>
                <a:schemeClr val="tx1"/>
              </a:solidFill>
              <a:latin typeface="Book Antiqua" panose="02040602050305030304" pitchFamily="18" charset="0"/>
            </a:endParaRPr>
          </a:p>
        </p:txBody>
      </p:sp>
      <p:sp>
        <p:nvSpPr>
          <p:cNvPr id="5" name="TextBox 4">
            <a:extLst>
              <a:ext uri="{FF2B5EF4-FFF2-40B4-BE49-F238E27FC236}">
                <a16:creationId xmlns:a16="http://schemas.microsoft.com/office/drawing/2014/main" id="{1C6FC5D5-E008-0F38-7563-7AE0D90A8D18}"/>
              </a:ext>
            </a:extLst>
          </p:cNvPr>
          <p:cNvSpPr txBox="1"/>
          <p:nvPr/>
        </p:nvSpPr>
        <p:spPr>
          <a:xfrm>
            <a:off x="6334540" y="1735306"/>
            <a:ext cx="3140764" cy="1938992"/>
          </a:xfrm>
          <a:prstGeom prst="rect">
            <a:avLst/>
          </a:prstGeom>
          <a:solidFill>
            <a:schemeClr val="accent2">
              <a:lumMod val="20000"/>
              <a:lumOff val="80000"/>
            </a:schemeClr>
          </a:solidFill>
          <a:ln w="38100">
            <a:solidFill>
              <a:schemeClr val="accent2"/>
            </a:solidFill>
          </a:ln>
        </p:spPr>
        <p:txBody>
          <a:bodyPr wrap="square" rtlCol="0">
            <a:spAutoFit/>
          </a:bodyPr>
          <a:lstStyle/>
          <a:p>
            <a:pPr algn="ctr"/>
            <a:r>
              <a:rPr lang="en-US" sz="3600" b="1" dirty="0">
                <a:latin typeface="Book Antiqua" panose="02040602050305030304" pitchFamily="18" charset="0"/>
              </a:rPr>
              <a:t> </a:t>
            </a:r>
            <a:r>
              <a:rPr lang="en-US" sz="4000" b="1" dirty="0">
                <a:latin typeface="Book Antiqua" panose="02040602050305030304" pitchFamily="18" charset="0"/>
              </a:rPr>
              <a:t>Nationwide Caregiver Resources</a:t>
            </a:r>
            <a:endParaRPr lang="en-US" sz="4000" dirty="0"/>
          </a:p>
        </p:txBody>
      </p:sp>
    </p:spTree>
    <p:extLst>
      <p:ext uri="{BB962C8B-B14F-4D97-AF65-F5344CB8AC3E}">
        <p14:creationId xmlns:p14="http://schemas.microsoft.com/office/powerpoint/2010/main" val="1049698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F23A4-1CEF-47BF-18D8-82A15EAAAA53}"/>
              </a:ext>
            </a:extLst>
          </p:cNvPr>
          <p:cNvSpPr>
            <a:spLocks noGrp="1"/>
          </p:cNvSpPr>
          <p:nvPr>
            <p:ph type="title"/>
          </p:nvPr>
        </p:nvSpPr>
        <p:spPr>
          <a:xfrm>
            <a:off x="420263" y="1086867"/>
            <a:ext cx="4990454" cy="2956938"/>
          </a:xfrm>
        </p:spPr>
        <p:txBody>
          <a:bodyPr vert="horz" lIns="91440" tIns="45720" rIns="91440" bIns="45720" rtlCol="0" anchor="b">
            <a:normAutofit fontScale="90000"/>
          </a:bodyPr>
          <a:lstStyle/>
          <a:p>
            <a:pPr algn="ctr"/>
            <a:r>
              <a:rPr lang="en-US" sz="4100" b="1" dirty="0">
                <a:solidFill>
                  <a:schemeClr val="tx1"/>
                </a:solidFill>
                <a:latin typeface="Book Antiqua" panose="02040602050305030304" pitchFamily="18" charset="0"/>
              </a:rPr>
              <a:t>POLICY INITIATIVES </a:t>
            </a:r>
            <a:br>
              <a:rPr lang="en-US" sz="4100" b="1" dirty="0">
                <a:solidFill>
                  <a:schemeClr val="tx1"/>
                </a:solidFill>
                <a:latin typeface="Book Antiqua" panose="02040602050305030304" pitchFamily="18" charset="0"/>
              </a:rPr>
            </a:br>
            <a:r>
              <a:rPr lang="en-US" sz="4100" b="1" dirty="0">
                <a:solidFill>
                  <a:schemeClr val="tx1"/>
                </a:solidFill>
                <a:latin typeface="Book Antiqua" panose="02040602050305030304" pitchFamily="18" charset="0"/>
              </a:rPr>
              <a:t>TO</a:t>
            </a:r>
            <a:br>
              <a:rPr lang="en-US" sz="4100" b="1" dirty="0">
                <a:solidFill>
                  <a:schemeClr val="tx1"/>
                </a:solidFill>
                <a:latin typeface="Book Antiqua" panose="02040602050305030304" pitchFamily="18" charset="0"/>
              </a:rPr>
            </a:br>
            <a:r>
              <a:rPr lang="en-US" sz="4100" b="1" dirty="0">
                <a:solidFill>
                  <a:schemeClr val="tx1"/>
                </a:solidFill>
                <a:latin typeface="Book Antiqua" panose="02040602050305030304" pitchFamily="18" charset="0"/>
              </a:rPr>
              <a:t>EASE THE BURDEN </a:t>
            </a:r>
            <a:br>
              <a:rPr lang="en-US" sz="4100" b="1" dirty="0">
                <a:solidFill>
                  <a:schemeClr val="tx1"/>
                </a:solidFill>
                <a:latin typeface="Book Antiqua" panose="02040602050305030304" pitchFamily="18" charset="0"/>
              </a:rPr>
            </a:br>
            <a:r>
              <a:rPr lang="en-US" sz="4100" b="1" dirty="0">
                <a:solidFill>
                  <a:schemeClr val="tx1"/>
                </a:solidFill>
                <a:latin typeface="Book Antiqua" panose="02040602050305030304" pitchFamily="18" charset="0"/>
              </a:rPr>
              <a:t>OF CAREGIVERS</a:t>
            </a:r>
          </a:p>
        </p:txBody>
      </p:sp>
      <p:sp>
        <p:nvSpPr>
          <p:cNvPr id="3" name="Text Placeholder 2">
            <a:extLst>
              <a:ext uri="{FF2B5EF4-FFF2-40B4-BE49-F238E27FC236}">
                <a16:creationId xmlns:a16="http://schemas.microsoft.com/office/drawing/2014/main" id="{BF7F1E0C-887E-EB87-E63B-83DAE375B0FE}"/>
              </a:ext>
            </a:extLst>
          </p:cNvPr>
          <p:cNvSpPr>
            <a:spLocks noGrp="1"/>
          </p:cNvSpPr>
          <p:nvPr>
            <p:ph type="body" idx="1"/>
          </p:nvPr>
        </p:nvSpPr>
        <p:spPr>
          <a:xfrm>
            <a:off x="890338" y="5130661"/>
            <a:ext cx="4421364" cy="1029552"/>
          </a:xfrm>
        </p:spPr>
        <p:txBody>
          <a:bodyPr vert="horz" lIns="91440" tIns="45720" rIns="91440" bIns="45720" rtlCol="0">
            <a:normAutofit/>
          </a:bodyPr>
          <a:lstStyle/>
          <a:p>
            <a:pPr algn="r"/>
            <a:r>
              <a:rPr lang="en-US" sz="2800" b="1" dirty="0">
                <a:solidFill>
                  <a:schemeClr val="tx1"/>
                </a:solidFill>
                <a:latin typeface="Book Antiqua" panose="02040602050305030304" pitchFamily="18" charset="0"/>
              </a:rPr>
              <a:t>Paulette Geanacopoulos, LMSW</a:t>
            </a:r>
          </a:p>
        </p:txBody>
      </p:sp>
      <p:pic>
        <p:nvPicPr>
          <p:cNvPr id="5" name="Picture 4" descr="People holding hands">
            <a:extLst>
              <a:ext uri="{FF2B5EF4-FFF2-40B4-BE49-F238E27FC236}">
                <a16:creationId xmlns:a16="http://schemas.microsoft.com/office/drawing/2014/main" id="{A6A3483C-4078-95DF-5B3B-6C72598850BB}"/>
              </a:ext>
            </a:extLst>
          </p:cNvPr>
          <p:cNvPicPr>
            <a:picLocks noChangeAspect="1"/>
          </p:cNvPicPr>
          <p:nvPr/>
        </p:nvPicPr>
        <p:blipFill rotWithShape="1">
          <a:blip r:embed="rId2"/>
          <a:srcRect l="22604" r="1044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040229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C09932-2F92-F0D5-AE6D-ADB41179F56E}"/>
              </a:ext>
            </a:extLst>
          </p:cNvPr>
          <p:cNvSpPr txBox="1"/>
          <p:nvPr/>
        </p:nvSpPr>
        <p:spPr>
          <a:xfrm>
            <a:off x="742122" y="612844"/>
            <a:ext cx="10005391" cy="5509200"/>
          </a:xfrm>
          <a:prstGeom prst="rect">
            <a:avLst/>
          </a:prstGeom>
          <a:noFill/>
          <a:ln>
            <a:solidFill>
              <a:schemeClr val="accent2"/>
            </a:solidFill>
          </a:ln>
        </p:spPr>
        <p:txBody>
          <a:bodyPr wrap="square">
            <a:spAutoFit/>
          </a:bodyPr>
          <a:lstStyle/>
          <a:p>
            <a:pPr marL="0" marR="0" algn="ctr">
              <a:spcBef>
                <a:spcPts val="0"/>
              </a:spcBef>
              <a:spcAft>
                <a:spcPts val="0"/>
              </a:spcAft>
            </a:pPr>
            <a:r>
              <a:rPr lang="en-US" sz="1800" b="1" cap="all" dirty="0">
                <a:effectLst/>
                <a:latin typeface="Book Antiqua" panose="02040602050305030304" pitchFamily="18" charset="0"/>
                <a:ea typeface="Aptos" panose="020B0004020202020204" pitchFamily="34" charset="0"/>
                <a:cs typeface="Aptos" panose="020B0004020202020204" pitchFamily="34" charset="0"/>
              </a:rPr>
              <a:t>Paulette Geanacopoulos, LMSW</a:t>
            </a:r>
            <a:endParaRPr lang="en-US" sz="2800" dirty="0">
              <a:effectLst/>
              <a:latin typeface="Aptos" panose="020B0004020202020204" pitchFamily="34" charset="0"/>
              <a:ea typeface="Aptos" panose="020B0004020202020204" pitchFamily="34" charset="0"/>
              <a:cs typeface="Aptos" panose="020B0004020202020204" pitchFamily="34" charset="0"/>
            </a:endParaRPr>
          </a:p>
          <a:p>
            <a:pPr marL="0" marR="0" algn="ctr">
              <a:spcBef>
                <a:spcPts val="0"/>
              </a:spcBef>
              <a:spcAft>
                <a:spcPts val="0"/>
              </a:spcAft>
            </a:pPr>
            <a:r>
              <a:rPr lang="en-US" sz="1800" b="1" dirty="0">
                <a:effectLst/>
                <a:latin typeface="Book Antiqua" panose="02040602050305030304" pitchFamily="18" charset="0"/>
                <a:ea typeface="Aptos" panose="020B0004020202020204" pitchFamily="34" charset="0"/>
                <a:cs typeface="Aptos" panose="020B0004020202020204" pitchFamily="34" charset="0"/>
              </a:rPr>
              <a:t>Director, National Philoptochos Department of Social Services</a:t>
            </a:r>
            <a:r>
              <a:rPr lang="en-US" sz="1800" dirty="0">
                <a:effectLst/>
                <a:latin typeface="Book Antiqua" panose="02040602050305030304" pitchFamily="18" charset="0"/>
                <a:ea typeface="Aptos" panose="020B0004020202020204" pitchFamily="34" charset="0"/>
                <a:cs typeface="Aptos" panose="020B0004020202020204" pitchFamily="34" charset="0"/>
              </a:rPr>
              <a:t>. </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marL="0" marR="0" algn="just">
              <a:spcBef>
                <a:spcPts val="0"/>
              </a:spcBef>
              <a:spcAft>
                <a:spcPts val="0"/>
              </a:spcAft>
            </a:pPr>
            <a:r>
              <a:rPr lang="en-US" sz="1000" dirty="0">
                <a:effectLst/>
                <a:latin typeface="Book Antiqua" panose="02040602050305030304" pitchFamily="18" charset="0"/>
                <a:ea typeface="Aptos" panose="020B0004020202020204" pitchFamily="34" charset="0"/>
                <a:cs typeface="Aptos" panose="020B0004020202020204" pitchFamily="34" charset="0"/>
              </a:rPr>
              <a:t> </a:t>
            </a:r>
            <a:endParaRPr lang="en-US" sz="1000" dirty="0">
              <a:effectLst/>
              <a:latin typeface="Aptos" panose="020B0004020202020204" pitchFamily="34" charset="0"/>
              <a:ea typeface="Aptos" panose="020B0004020202020204" pitchFamily="34" charset="0"/>
              <a:cs typeface="Aptos" panose="020B0004020202020204" pitchFamily="34" charset="0"/>
            </a:endParaRPr>
          </a:p>
          <a:p>
            <a:pPr algn="just"/>
            <a:r>
              <a:rPr lang="en-US" dirty="0">
                <a:effectLst/>
                <a:latin typeface="Book Antiqua" panose="02040602050305030304" pitchFamily="18" charset="0"/>
                <a:ea typeface="Aptos" panose="020B0004020202020204" pitchFamily="34" charset="0"/>
                <a:cs typeface="Aptos" panose="020B0004020202020204" pitchFamily="34" charset="0"/>
              </a:rPr>
              <a:t>Paulette Geanacopoulos aids Orthodox Christians across the USA to address the many human service and financial challenges they face. She co-leads nationwide Caregiver Support Groups for Orthodox Christians, provides training to Philoptochos affiliates to support their social services efforts, and participates in Archdiocesan ministries addressing various societal issues.  Prior to Philoptochos, Paulette held leadership roles in government and nonprofit organizations serving vulnerable populations including older adults, victims of domestic violence, mentally ill homeless adults, incarcerated youth and substance abusers. She has taught Social Welfare Policy at the Fordham University School of Social Services, Hunter College/CUNY Department of Urban Affairs and Planning, and the New York University Silver School of Social Work.  She has served on the executive boards of nonprofit organizations in New York and New Jersey and has written publications distributed within and outside the Greek American community. She holds a BA in Political Science from the City College of New York/CUNY, and an MSW (Macro Concentration) from the Silberman School of as a recipient of a NIMH Cross Cultural Cross Regional Drug Abuse Grant, and </a:t>
            </a:r>
            <a:r>
              <a:rPr lang="en-US" dirty="0" err="1">
                <a:effectLst/>
                <a:latin typeface="Book Antiqua" panose="02040602050305030304" pitchFamily="18" charset="0"/>
                <a:ea typeface="Aptos" panose="020B0004020202020204" pitchFamily="34" charset="0"/>
                <a:cs typeface="Aptos" panose="020B0004020202020204" pitchFamily="34" charset="0"/>
              </a:rPr>
              <a:t>sh</a:t>
            </a:r>
            <a:r>
              <a:rPr lang="en-US" dirty="0" err="1">
                <a:latin typeface="Book Antiqua" panose="02040602050305030304" pitchFamily="18" charset="0"/>
                <a:ea typeface="Aptos" panose="020B0004020202020204" pitchFamily="34" charset="0"/>
                <a:cs typeface="Aptos" panose="020B0004020202020204" pitchFamily="34" charset="0"/>
              </a:rPr>
              <a:t>Social</a:t>
            </a:r>
            <a:r>
              <a:rPr lang="en-US" dirty="0">
                <a:latin typeface="Book Antiqua" panose="02040602050305030304" pitchFamily="18" charset="0"/>
                <a:ea typeface="Aptos" panose="020B0004020202020204" pitchFamily="34" charset="0"/>
                <a:cs typeface="Aptos" panose="020B0004020202020204" pitchFamily="34" charset="0"/>
              </a:rPr>
              <a:t> Work at Hunter College, NY.  She studied at the Puerto Rico Learning Center, Ponce, PR </a:t>
            </a:r>
            <a:r>
              <a:rPr lang="en-US" dirty="0">
                <a:effectLst/>
                <a:latin typeface="Book Antiqua" panose="02040602050305030304" pitchFamily="18" charset="0"/>
                <a:ea typeface="Aptos" panose="020B0004020202020204" pitchFamily="34" charset="0"/>
                <a:cs typeface="Aptos" panose="020B0004020202020204" pitchFamily="34" charset="0"/>
              </a:rPr>
              <a:t>e received her certification as a Mediator in Community Conflict Resolution. Paulette’s home parish is the Cathedral of St. John the Theologian, Tenafly, NJ where she is a member of the Cathedral’s St. </a:t>
            </a:r>
            <a:r>
              <a:rPr lang="en-US" dirty="0" err="1">
                <a:effectLst/>
                <a:latin typeface="Book Antiqua" panose="02040602050305030304" pitchFamily="18" charset="0"/>
                <a:ea typeface="Aptos" panose="020B0004020202020204" pitchFamily="34" charset="0"/>
                <a:cs typeface="Aptos" panose="020B0004020202020204" pitchFamily="34" charset="0"/>
              </a:rPr>
              <a:t>Philothea</a:t>
            </a:r>
            <a:r>
              <a:rPr lang="en-US" dirty="0">
                <a:effectLst/>
                <a:latin typeface="Book Antiqua" panose="02040602050305030304" pitchFamily="18" charset="0"/>
                <a:ea typeface="Aptos" panose="020B0004020202020204" pitchFamily="34" charset="0"/>
                <a:cs typeface="Aptos" panose="020B0004020202020204" pitchFamily="34" charset="0"/>
              </a:rPr>
              <a:t> Philoptochos Chapter. </a:t>
            </a:r>
            <a:endParaRPr lang="en-US" sz="28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230716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2FBF579-D65A-4B74-869C-7E388B6F5051}"/>
              </a:ext>
            </a:extLst>
          </p:cNvPr>
          <p:cNvSpPr>
            <a:spLocks noGrp="1"/>
          </p:cNvSpPr>
          <p:nvPr>
            <p:ph type="body" idx="1"/>
          </p:nvPr>
        </p:nvSpPr>
        <p:spPr>
          <a:xfrm>
            <a:off x="747229" y="1821614"/>
            <a:ext cx="10697541" cy="4287637"/>
          </a:xfrm>
          <a:solidFill>
            <a:schemeClr val="accent1">
              <a:lumMod val="20000"/>
              <a:lumOff val="80000"/>
            </a:schemeClr>
          </a:solidFill>
          <a:ln w="19050">
            <a:solidFill>
              <a:schemeClr val="tx1"/>
            </a:solidFill>
          </a:ln>
        </p:spPr>
        <p:txBody>
          <a:bodyPr>
            <a:normAutofit lnSpcReduction="10000"/>
          </a:bodyPr>
          <a:lstStyle/>
          <a:p>
            <a:pPr>
              <a:lnSpc>
                <a:spcPct val="100000"/>
              </a:lnSpc>
              <a:spcBef>
                <a:spcPts val="0"/>
              </a:spcBef>
            </a:pPr>
            <a:r>
              <a:rPr lang="en-US" sz="2800" b="1" dirty="0">
                <a:solidFill>
                  <a:schemeClr val="tx1"/>
                </a:solidFill>
                <a:latin typeface="Book Antiqua" panose="02040602050305030304" pitchFamily="18" charset="0"/>
              </a:rPr>
              <a:t>FMLA:  </a:t>
            </a:r>
            <a:r>
              <a:rPr lang="en-US" sz="2800" b="1" cap="all" dirty="0">
                <a:solidFill>
                  <a:schemeClr val="tx1"/>
                </a:solidFill>
                <a:latin typeface="Book Antiqua" panose="02040602050305030304" pitchFamily="18" charset="0"/>
              </a:rPr>
              <a:t>Family Medical Leave Act</a:t>
            </a:r>
            <a:br>
              <a:rPr lang="en-US" dirty="0">
                <a:solidFill>
                  <a:schemeClr val="tx1"/>
                </a:solidFill>
                <a:latin typeface="Book Antiqua" panose="02040602050305030304" pitchFamily="18" charset="0"/>
              </a:rPr>
            </a:br>
            <a:r>
              <a:rPr lang="en-US" sz="2200" i="1" dirty="0">
                <a:solidFill>
                  <a:schemeClr val="tx1"/>
                </a:solidFill>
                <a:latin typeface="Book Antiqua" panose="02040602050305030304" pitchFamily="18" charset="0"/>
              </a:rPr>
              <a:t>Up to 12 weeks unpaid, job-protected leave | Can take in increments of weeks, days or hours. </a:t>
            </a:r>
            <a:r>
              <a:rPr lang="en-US" sz="2200" b="1" i="1" dirty="0">
                <a:solidFill>
                  <a:schemeClr val="tx1"/>
                </a:solidFill>
                <a:latin typeface="Book Antiqua" panose="02040602050305030304" pitchFamily="18" charset="0"/>
              </a:rPr>
              <a:t>  </a:t>
            </a:r>
          </a:p>
          <a:p>
            <a:pPr>
              <a:lnSpc>
                <a:spcPct val="100000"/>
              </a:lnSpc>
              <a:spcBef>
                <a:spcPts val="0"/>
              </a:spcBef>
            </a:pPr>
            <a:r>
              <a:rPr lang="en-US" sz="1800" b="1" i="1" dirty="0">
                <a:solidFill>
                  <a:schemeClr val="tx1"/>
                </a:solidFill>
                <a:latin typeface="Book Antiqua" panose="02040602050305030304" pitchFamily="18" charset="0"/>
              </a:rPr>
              <a:t>	For information: </a:t>
            </a:r>
          </a:p>
          <a:p>
            <a:pPr>
              <a:lnSpc>
                <a:spcPct val="100000"/>
              </a:lnSpc>
              <a:spcBef>
                <a:spcPts val="0"/>
              </a:spcBef>
            </a:pPr>
            <a:r>
              <a:rPr lang="en-US" sz="1800" b="1" i="1" cap="all" dirty="0">
                <a:solidFill>
                  <a:schemeClr val="tx1"/>
                </a:solidFill>
                <a:latin typeface="Book Antiqua" panose="02040602050305030304" pitchFamily="18" charset="0"/>
              </a:rPr>
              <a:t>	</a:t>
            </a:r>
            <a:r>
              <a:rPr lang="en-US" sz="2400" b="1" cap="all" dirty="0">
                <a:solidFill>
                  <a:schemeClr val="tx1"/>
                </a:solidFill>
                <a:latin typeface="Book Antiqua" panose="02040602050305030304" pitchFamily="18" charset="0"/>
              </a:rPr>
              <a:t>National Conference of State Legislatures</a:t>
            </a:r>
            <a:r>
              <a:rPr lang="en-US" sz="2200" b="1" i="1" dirty="0">
                <a:solidFill>
                  <a:schemeClr val="tx1"/>
                </a:solidFill>
                <a:latin typeface="Book Antiqua" panose="02040602050305030304" pitchFamily="18" charset="0"/>
              </a:rPr>
              <a:t>:   </a:t>
            </a:r>
            <a:r>
              <a:rPr lang="en-US" sz="2200" b="1" i="1" dirty="0">
                <a:solidFill>
                  <a:schemeClr val="tx1"/>
                </a:solidFill>
                <a:latin typeface="Book Antiqua" panose="02040602050305030304" pitchFamily="18" charset="0"/>
                <a:hlinkClick r:id="rId2">
                  <a:extLst>
                    <a:ext uri="{A12FA001-AC4F-418D-AE19-62706E023703}">
                      <ahyp:hlinkClr xmlns:ahyp="http://schemas.microsoft.com/office/drawing/2018/hyperlinkcolor" val="tx"/>
                    </a:ext>
                  </a:extLst>
                </a:hlinkClick>
              </a:rPr>
              <a:t>www.ncsl.org</a:t>
            </a:r>
            <a:endParaRPr lang="en-US" sz="2200" b="1" i="1" dirty="0">
              <a:solidFill>
                <a:schemeClr val="tx1"/>
              </a:solidFill>
              <a:latin typeface="Book Antiqua" panose="02040602050305030304" pitchFamily="18" charset="0"/>
            </a:endParaRPr>
          </a:p>
          <a:p>
            <a:pPr>
              <a:lnSpc>
                <a:spcPct val="100000"/>
              </a:lnSpc>
              <a:spcBef>
                <a:spcPts val="0"/>
              </a:spcBef>
            </a:pPr>
            <a:endParaRPr lang="en-US" sz="2200" b="1" i="1" dirty="0">
              <a:solidFill>
                <a:schemeClr val="tx1"/>
              </a:solidFill>
              <a:latin typeface="Book Antiqua" panose="02040602050305030304" pitchFamily="18" charset="0"/>
            </a:endParaRPr>
          </a:p>
          <a:p>
            <a:pPr>
              <a:lnSpc>
                <a:spcPct val="100000"/>
              </a:lnSpc>
              <a:spcBef>
                <a:spcPts val="0"/>
              </a:spcBef>
            </a:pPr>
            <a:r>
              <a:rPr lang="en-US" sz="2400" b="1" dirty="0">
                <a:solidFill>
                  <a:schemeClr val="tx1"/>
                </a:solidFill>
                <a:latin typeface="Book Antiqua" panose="02040602050305030304" pitchFamily="18" charset="0"/>
              </a:rPr>
              <a:t>MILITARY FAMILY CARE LEAVE </a:t>
            </a:r>
            <a:endParaRPr lang="en-US" sz="2200" b="1" i="1" dirty="0">
              <a:solidFill>
                <a:schemeClr val="tx1"/>
              </a:solidFill>
              <a:latin typeface="Book Antiqua" panose="02040602050305030304" pitchFamily="18" charset="0"/>
            </a:endParaRPr>
          </a:p>
          <a:p>
            <a:pPr>
              <a:lnSpc>
                <a:spcPct val="100000"/>
              </a:lnSpc>
              <a:spcBef>
                <a:spcPts val="0"/>
              </a:spcBef>
            </a:pPr>
            <a:r>
              <a:rPr lang="en-US" sz="2200" i="1" dirty="0">
                <a:solidFill>
                  <a:schemeClr val="tx1"/>
                </a:solidFill>
                <a:latin typeface="Book Antiqua" panose="02040602050305030304" pitchFamily="18" charset="0"/>
              </a:rPr>
              <a:t>p to 26 weeks in 12-month period to care for servicemember or veteran</a:t>
            </a:r>
            <a:r>
              <a:rPr lang="en-US" sz="1700" i="1" dirty="0">
                <a:solidFill>
                  <a:schemeClr val="tx1"/>
                </a:solidFill>
                <a:latin typeface="Book Antiqua" panose="02040602050305030304" pitchFamily="18" charset="0"/>
              </a:rPr>
              <a:t>: </a:t>
            </a:r>
          </a:p>
          <a:p>
            <a:pPr>
              <a:lnSpc>
                <a:spcPct val="100000"/>
              </a:lnSpc>
              <a:spcBef>
                <a:spcPts val="0"/>
              </a:spcBef>
            </a:pPr>
            <a:r>
              <a:rPr lang="en-US" sz="1700" i="1" dirty="0">
                <a:solidFill>
                  <a:schemeClr val="tx1"/>
                </a:solidFill>
                <a:latin typeface="Book Antiqua" panose="02040602050305030304" pitchFamily="18" charset="0"/>
              </a:rPr>
              <a:t>     	</a:t>
            </a:r>
            <a:r>
              <a:rPr lang="en-US" sz="1700" b="1" i="1" dirty="0">
                <a:solidFill>
                  <a:schemeClr val="tx1"/>
                </a:solidFill>
                <a:latin typeface="Book Antiqua" panose="02040602050305030304" pitchFamily="18" charset="0"/>
              </a:rPr>
              <a:t> For information:  </a:t>
            </a:r>
            <a:r>
              <a:rPr lang="en-US" sz="2400" b="1" dirty="0">
                <a:solidFill>
                  <a:schemeClr val="tx1"/>
                </a:solidFill>
                <a:latin typeface="Book Antiqua" panose="02040602050305030304" pitchFamily="18" charset="0"/>
              </a:rPr>
              <a:t>Law for Veterans</a:t>
            </a:r>
            <a:r>
              <a:rPr lang="en-US" b="1" dirty="0">
                <a:solidFill>
                  <a:schemeClr val="tx1"/>
                </a:solidFill>
                <a:latin typeface="Book Antiqua" panose="02040602050305030304" pitchFamily="18" charset="0"/>
              </a:rPr>
              <a:t>:  </a:t>
            </a:r>
            <a:r>
              <a:rPr lang="en-US" b="1" i="1" dirty="0">
                <a:solidFill>
                  <a:schemeClr val="tx1"/>
                </a:solidFill>
                <a:latin typeface="Book Antiqua" panose="02040602050305030304" pitchFamily="18" charset="0"/>
                <a:hlinkClick r:id="rId3">
                  <a:extLst>
                    <a:ext uri="{A12FA001-AC4F-418D-AE19-62706E023703}">
                      <ahyp:hlinkClr xmlns:ahyp="http://schemas.microsoft.com/office/drawing/2018/hyperlinkcolor" val="tx"/>
                    </a:ext>
                  </a:extLst>
                </a:hlinkClick>
              </a:rPr>
              <a:t>https://lawforveterans.org/</a:t>
            </a:r>
            <a:endParaRPr lang="en-US" b="1" i="1" dirty="0">
              <a:solidFill>
                <a:schemeClr val="tx1"/>
              </a:solidFill>
              <a:latin typeface="Book Antiqua" panose="02040602050305030304" pitchFamily="18" charset="0"/>
            </a:endParaRPr>
          </a:p>
          <a:p>
            <a:pPr>
              <a:lnSpc>
                <a:spcPct val="100000"/>
              </a:lnSpc>
              <a:spcBef>
                <a:spcPts val="0"/>
              </a:spcBef>
            </a:pPr>
            <a:endParaRPr lang="en-US" sz="1800" b="1" dirty="0">
              <a:solidFill>
                <a:schemeClr val="tx1"/>
              </a:solidFill>
              <a:latin typeface="Book Antiqua" panose="02040602050305030304" pitchFamily="18" charset="0"/>
            </a:endParaRPr>
          </a:p>
          <a:p>
            <a:pPr>
              <a:lnSpc>
                <a:spcPct val="100000"/>
              </a:lnSpc>
              <a:spcBef>
                <a:spcPts val="0"/>
              </a:spcBef>
            </a:pPr>
            <a:r>
              <a:rPr lang="en-US" sz="2800" b="1" dirty="0">
                <a:solidFill>
                  <a:schemeClr val="tx1"/>
                </a:solidFill>
                <a:latin typeface="Book Antiqua" panose="02040602050305030304" pitchFamily="18" charset="0"/>
              </a:rPr>
              <a:t>PAID FAMILY LEAVE</a:t>
            </a:r>
          </a:p>
          <a:p>
            <a:pPr>
              <a:lnSpc>
                <a:spcPct val="100000"/>
              </a:lnSpc>
              <a:spcBef>
                <a:spcPts val="0"/>
              </a:spcBef>
            </a:pPr>
            <a:r>
              <a:rPr lang="en-US" sz="2200" b="1" i="1" dirty="0">
                <a:solidFill>
                  <a:schemeClr val="tx1"/>
                </a:solidFill>
                <a:latin typeface="Book Antiqua" panose="02040602050305030304" pitchFamily="18" charset="0"/>
              </a:rPr>
              <a:t>Only 13 states and District of Columbia have mandatory paid family leave systems.</a:t>
            </a:r>
          </a:p>
          <a:p>
            <a:pPr>
              <a:lnSpc>
                <a:spcPct val="100000"/>
              </a:lnSpc>
              <a:spcBef>
                <a:spcPts val="0"/>
              </a:spcBef>
            </a:pPr>
            <a:r>
              <a:rPr lang="en-US" sz="1800" b="1" i="1" dirty="0">
                <a:solidFill>
                  <a:schemeClr val="tx1"/>
                </a:solidFill>
                <a:latin typeface="Book Antiqua" panose="02040602050305030304" pitchFamily="18" charset="0"/>
              </a:rPr>
              <a:t>For information:  </a:t>
            </a:r>
            <a:r>
              <a:rPr lang="en-US" sz="2200" b="1" cap="all" dirty="0">
                <a:solidFill>
                  <a:schemeClr val="tx1"/>
                </a:solidFill>
                <a:latin typeface="Book Antiqua" panose="02040602050305030304" pitchFamily="18" charset="0"/>
              </a:rPr>
              <a:t>Bipartisan Policy Center:  </a:t>
            </a:r>
          </a:p>
          <a:p>
            <a:pPr>
              <a:lnSpc>
                <a:spcPct val="100000"/>
              </a:lnSpc>
              <a:spcBef>
                <a:spcPts val="0"/>
              </a:spcBef>
            </a:pPr>
            <a:r>
              <a:rPr lang="en-US" sz="1800" b="1" dirty="0">
                <a:solidFill>
                  <a:schemeClr val="tx1"/>
                </a:solidFill>
                <a:latin typeface="Book Antiqua" panose="02040602050305030304" pitchFamily="18" charset="0"/>
              </a:rPr>
              <a:t>	</a:t>
            </a:r>
            <a:r>
              <a:rPr lang="en-US" sz="1900" dirty="0">
                <a:solidFill>
                  <a:schemeClr val="tx1"/>
                </a:solidFill>
                <a:latin typeface="Book Antiqua" panose="02040602050305030304" pitchFamily="18" charset="0"/>
              </a:rPr>
              <a:t>https//:bipartisanpolicy.org/explainer/state-paid-family-leave-laws-across-the-u-s/</a:t>
            </a:r>
          </a:p>
          <a:p>
            <a:pPr>
              <a:lnSpc>
                <a:spcPct val="100000"/>
              </a:lnSpc>
              <a:spcBef>
                <a:spcPts val="0"/>
              </a:spcBef>
            </a:pPr>
            <a:endParaRPr lang="en-US" sz="1700" b="1" dirty="0">
              <a:solidFill>
                <a:schemeClr val="tx1"/>
              </a:solidFill>
              <a:latin typeface="Book Antiqua" panose="02040602050305030304" pitchFamily="18" charset="0"/>
            </a:endParaRPr>
          </a:p>
        </p:txBody>
      </p:sp>
      <p:sp>
        <p:nvSpPr>
          <p:cNvPr id="6" name="TextBox 5">
            <a:extLst>
              <a:ext uri="{FF2B5EF4-FFF2-40B4-BE49-F238E27FC236}">
                <a16:creationId xmlns:a16="http://schemas.microsoft.com/office/drawing/2014/main" id="{07E0899B-0603-84FA-C4BD-17BB32289DEF}"/>
              </a:ext>
            </a:extLst>
          </p:cNvPr>
          <p:cNvSpPr txBox="1"/>
          <p:nvPr/>
        </p:nvSpPr>
        <p:spPr>
          <a:xfrm>
            <a:off x="1736035" y="621286"/>
            <a:ext cx="8719930" cy="1200329"/>
          </a:xfrm>
          <a:prstGeom prst="rect">
            <a:avLst/>
          </a:prstGeom>
          <a:solidFill>
            <a:schemeClr val="accent1">
              <a:lumMod val="20000"/>
              <a:lumOff val="80000"/>
            </a:schemeClr>
          </a:solidFill>
          <a:ln w="28575">
            <a:solidFill>
              <a:schemeClr val="tx1"/>
            </a:solidFill>
          </a:ln>
        </p:spPr>
        <p:txBody>
          <a:bodyPr wrap="square" rtlCol="0">
            <a:spAutoFit/>
          </a:bodyPr>
          <a:lstStyle/>
          <a:p>
            <a:pPr algn="ctr"/>
            <a:r>
              <a:rPr lang="en-US" sz="2400" b="1" i="1" dirty="0">
                <a:latin typeface="Book Antiqua" panose="02040602050305030304" pitchFamily="18" charset="0"/>
              </a:rPr>
              <a:t>Many policy initiatives differ from state-to-state </a:t>
            </a:r>
          </a:p>
          <a:p>
            <a:pPr algn="ctr"/>
            <a:r>
              <a:rPr lang="en-US" sz="2400" b="1" i="1" dirty="0">
                <a:latin typeface="Book Antiqua" panose="02040602050305030304" pitchFamily="18" charset="0"/>
              </a:rPr>
              <a:t>and have different eligibility requirements.  </a:t>
            </a:r>
          </a:p>
          <a:p>
            <a:pPr algn="ctr"/>
            <a:r>
              <a:rPr lang="en-US" sz="2400" b="1" i="1" dirty="0">
                <a:latin typeface="Book Antiqua" panose="02040602050305030304" pitchFamily="18" charset="0"/>
              </a:rPr>
              <a:t>Research which may be available to you and your situation.   </a:t>
            </a:r>
          </a:p>
        </p:txBody>
      </p:sp>
    </p:spTree>
    <p:extLst>
      <p:ext uri="{BB962C8B-B14F-4D97-AF65-F5344CB8AC3E}">
        <p14:creationId xmlns:p14="http://schemas.microsoft.com/office/powerpoint/2010/main" val="556434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847D31-C24B-38AA-4515-27397F3A9035}"/>
              </a:ext>
            </a:extLst>
          </p:cNvPr>
          <p:cNvSpPr>
            <a:spLocks noGrp="1"/>
          </p:cNvSpPr>
          <p:nvPr>
            <p:ph type="body" idx="1"/>
          </p:nvPr>
        </p:nvSpPr>
        <p:spPr>
          <a:xfrm>
            <a:off x="633067" y="583096"/>
            <a:ext cx="10515600" cy="5274365"/>
          </a:xfrm>
          <a:solidFill>
            <a:schemeClr val="accent2">
              <a:lumMod val="20000"/>
              <a:lumOff val="80000"/>
            </a:schemeClr>
          </a:solidFill>
          <a:ln w="28575">
            <a:solidFill>
              <a:schemeClr val="tx1"/>
            </a:solidFill>
          </a:ln>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pPr>
              <a:lnSpc>
                <a:spcPct val="100000"/>
              </a:lnSpc>
              <a:spcBef>
                <a:spcPts val="0"/>
              </a:spcBef>
            </a:pPr>
            <a:endParaRPr lang="en-US" sz="1800" b="1" dirty="0">
              <a:latin typeface="Book Antiqua" panose="02040602050305030304" pitchFamily="18" charset="0"/>
            </a:endParaRPr>
          </a:p>
          <a:p>
            <a:pPr algn="ctr">
              <a:lnSpc>
                <a:spcPct val="120000"/>
              </a:lnSpc>
              <a:spcBef>
                <a:spcPts val="0"/>
              </a:spcBef>
            </a:pPr>
            <a:r>
              <a:rPr lang="en-US" sz="4600" b="1" i="1" u="sng" dirty="0">
                <a:solidFill>
                  <a:schemeClr val="tx1"/>
                </a:solidFill>
                <a:latin typeface="Book Antiqua" panose="02040602050305030304" pitchFamily="18" charset="0"/>
              </a:rPr>
              <a:t>Caregiving and Taxes</a:t>
            </a:r>
          </a:p>
          <a:p>
            <a:pPr>
              <a:lnSpc>
                <a:spcPct val="120000"/>
              </a:lnSpc>
              <a:spcBef>
                <a:spcPts val="0"/>
              </a:spcBef>
            </a:pPr>
            <a:endParaRPr lang="en-US" sz="2100" b="1" dirty="0">
              <a:solidFill>
                <a:schemeClr val="tx1"/>
              </a:solidFill>
              <a:latin typeface="Book Antiqua" panose="02040602050305030304" pitchFamily="18" charset="0"/>
            </a:endParaRPr>
          </a:p>
          <a:p>
            <a:pPr>
              <a:lnSpc>
                <a:spcPct val="120000"/>
              </a:lnSpc>
              <a:spcBef>
                <a:spcPts val="0"/>
              </a:spcBef>
            </a:pPr>
            <a:r>
              <a:rPr lang="en-US" sz="4100" b="1" dirty="0">
                <a:solidFill>
                  <a:schemeClr val="tx1"/>
                </a:solidFill>
                <a:latin typeface="Book Antiqua" panose="02040602050305030304" pitchFamily="18" charset="0"/>
              </a:rPr>
              <a:t>CREDIT FOR CARING ACT (tax credit)</a:t>
            </a:r>
          </a:p>
          <a:p>
            <a:pPr marL="457200" indent="-457200">
              <a:lnSpc>
                <a:spcPct val="120000"/>
              </a:lnSpc>
              <a:spcBef>
                <a:spcPts val="0"/>
              </a:spcBef>
              <a:buFont typeface="Arial" panose="020B0604020202020204" pitchFamily="34" charset="0"/>
              <a:buChar char="•"/>
            </a:pPr>
            <a:r>
              <a:rPr lang="en-US" sz="3400" i="1" dirty="0">
                <a:solidFill>
                  <a:schemeClr val="tx1"/>
                </a:solidFill>
                <a:latin typeface="Book Antiqua" panose="02040602050305030304" pitchFamily="18" charset="0"/>
              </a:rPr>
              <a:t>Bipartisan bill introduced in Congress</a:t>
            </a:r>
          </a:p>
          <a:p>
            <a:pPr>
              <a:lnSpc>
                <a:spcPct val="120000"/>
              </a:lnSpc>
              <a:spcBef>
                <a:spcPts val="0"/>
              </a:spcBef>
            </a:pPr>
            <a:r>
              <a:rPr lang="en-US" sz="3400" i="1" dirty="0">
                <a:solidFill>
                  <a:schemeClr val="tx1"/>
                </a:solidFill>
                <a:latin typeface="Book Antiqua" panose="02040602050305030304" pitchFamily="18" charset="0"/>
              </a:rPr>
              <a:t>      Lowers amount person pays in income tax.	</a:t>
            </a:r>
            <a:r>
              <a:rPr lang="en-US" sz="2800" i="1" dirty="0">
                <a:solidFill>
                  <a:schemeClr val="tx1"/>
                </a:solidFill>
                <a:latin typeface="Book Antiqua" panose="02040602050305030304" pitchFamily="18" charset="0"/>
              </a:rPr>
              <a:t>For information:  </a:t>
            </a:r>
          </a:p>
          <a:p>
            <a:pPr>
              <a:lnSpc>
                <a:spcPct val="120000"/>
              </a:lnSpc>
              <a:spcBef>
                <a:spcPts val="0"/>
              </a:spcBef>
            </a:pPr>
            <a:r>
              <a:rPr lang="en-US" sz="2800" b="1" i="1" dirty="0">
                <a:solidFill>
                  <a:schemeClr val="tx1"/>
                </a:solidFill>
                <a:latin typeface="Book Antiqua" panose="02040602050305030304" pitchFamily="18" charset="0"/>
              </a:rPr>
              <a:t>	AARP</a:t>
            </a:r>
            <a:r>
              <a:rPr lang="en-US" sz="2800" i="1" dirty="0">
                <a:solidFill>
                  <a:schemeClr val="tx1"/>
                </a:solidFill>
                <a:latin typeface="Book Antiqua" panose="02040602050305030304" pitchFamily="18" charset="0"/>
              </a:rPr>
              <a:t>:  www.aarp.org/caregiving/financial-legal/info-2024/credit-caring-act-html</a:t>
            </a:r>
          </a:p>
          <a:p>
            <a:pPr>
              <a:lnSpc>
                <a:spcPct val="100000"/>
              </a:lnSpc>
              <a:spcBef>
                <a:spcPts val="0"/>
              </a:spcBef>
            </a:pPr>
            <a:endParaRPr lang="en-US" sz="5200" b="1" dirty="0">
              <a:solidFill>
                <a:schemeClr val="tx1"/>
              </a:solidFill>
              <a:latin typeface="Book Antiqua" panose="02040602050305030304" pitchFamily="18" charset="0"/>
            </a:endParaRPr>
          </a:p>
          <a:p>
            <a:pPr>
              <a:lnSpc>
                <a:spcPct val="100000"/>
              </a:lnSpc>
              <a:spcBef>
                <a:spcPts val="0"/>
              </a:spcBef>
            </a:pPr>
            <a:r>
              <a:rPr lang="en-US" sz="4100" b="1" dirty="0">
                <a:solidFill>
                  <a:schemeClr val="tx1"/>
                </a:solidFill>
                <a:latin typeface="Book Antiqua" panose="02040602050305030304" pitchFamily="18" charset="0"/>
              </a:rPr>
              <a:t>CAREGIVER TAX DEDUCTIONS</a:t>
            </a:r>
          </a:p>
          <a:p>
            <a:pPr marL="457200" indent="-457200">
              <a:lnSpc>
                <a:spcPct val="100000"/>
              </a:lnSpc>
              <a:spcBef>
                <a:spcPts val="0"/>
              </a:spcBef>
              <a:buFont typeface="Arial" panose="020B0604020202020204" pitchFamily="34" charset="0"/>
              <a:buChar char="•"/>
            </a:pPr>
            <a:r>
              <a:rPr lang="en-US" sz="3200" i="1" dirty="0">
                <a:solidFill>
                  <a:schemeClr val="tx1"/>
                </a:solidFill>
                <a:latin typeface="Book Antiqua" panose="02040602050305030304" pitchFamily="18" charset="0"/>
              </a:rPr>
              <a:t>For information:  National Academy of Elder Law Attorneys www.naela.org</a:t>
            </a:r>
          </a:p>
          <a:p>
            <a:pPr>
              <a:lnSpc>
                <a:spcPct val="100000"/>
              </a:lnSpc>
              <a:spcBef>
                <a:spcPts val="0"/>
              </a:spcBef>
            </a:pPr>
            <a:endParaRPr lang="en-US" sz="5200" b="1" dirty="0">
              <a:solidFill>
                <a:schemeClr val="tx1"/>
              </a:solidFill>
              <a:latin typeface="Book Antiqua" panose="02040602050305030304" pitchFamily="18" charset="0"/>
            </a:endParaRPr>
          </a:p>
          <a:p>
            <a:pPr>
              <a:lnSpc>
                <a:spcPct val="100000"/>
              </a:lnSpc>
              <a:spcBef>
                <a:spcPts val="0"/>
              </a:spcBef>
            </a:pPr>
            <a:r>
              <a:rPr lang="en-US" sz="4100" b="1" dirty="0">
                <a:solidFill>
                  <a:schemeClr val="tx1"/>
                </a:solidFill>
                <a:latin typeface="Book Antiqua" panose="02040602050305030304" pitchFamily="18" charset="0"/>
              </a:rPr>
              <a:t>CLAIMING LOVED ONE AS A DEPENDENT </a:t>
            </a:r>
          </a:p>
          <a:p>
            <a:pPr marL="457200" indent="-457200">
              <a:lnSpc>
                <a:spcPct val="100000"/>
              </a:lnSpc>
              <a:spcBef>
                <a:spcPts val="0"/>
              </a:spcBef>
              <a:buFont typeface="Arial" panose="020B0604020202020204" pitchFamily="34" charset="0"/>
              <a:buChar char="•"/>
            </a:pPr>
            <a:r>
              <a:rPr lang="en-US" sz="3200" i="1" dirty="0">
                <a:solidFill>
                  <a:schemeClr val="tx1"/>
                </a:solidFill>
                <a:latin typeface="Book Antiqua" panose="02040602050305030304" pitchFamily="18" charset="0"/>
              </a:rPr>
              <a:t>www.irs.gov/faqs/irs-procedures/for-caregivers/for-caregivers</a:t>
            </a:r>
          </a:p>
        </p:txBody>
      </p:sp>
    </p:spTree>
    <p:extLst>
      <p:ext uri="{BB962C8B-B14F-4D97-AF65-F5344CB8AC3E}">
        <p14:creationId xmlns:p14="http://schemas.microsoft.com/office/powerpoint/2010/main" val="33971561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417BC-3542-C6EB-F088-B8C5F926E835}"/>
              </a:ext>
            </a:extLst>
          </p:cNvPr>
          <p:cNvSpPr>
            <a:spLocks noGrp="1"/>
          </p:cNvSpPr>
          <p:nvPr>
            <p:ph type="title"/>
          </p:nvPr>
        </p:nvSpPr>
        <p:spPr>
          <a:xfrm>
            <a:off x="705679" y="884582"/>
            <a:ext cx="9246704" cy="5224670"/>
          </a:xfrm>
          <a:ln w="38100">
            <a:solidFill>
              <a:schemeClr val="accent2"/>
            </a:solidFill>
          </a:ln>
        </p:spPr>
        <p:txBody>
          <a:bodyPr>
            <a:normAutofit fontScale="90000"/>
          </a:bodyPr>
          <a:lstStyle/>
          <a:p>
            <a:pPr>
              <a:lnSpc>
                <a:spcPct val="100000"/>
              </a:lnSpc>
              <a:spcBef>
                <a:spcPts val="0"/>
              </a:spcBef>
            </a:pPr>
            <a:r>
              <a:rPr lang="en-US" sz="2800" b="1" i="0" cap="all" dirty="0">
                <a:solidFill>
                  <a:schemeClr val="tx1"/>
                </a:solidFill>
                <a:effectLst/>
                <a:highlight>
                  <a:srgbClr val="FFFFFF"/>
                </a:highlight>
                <a:latin typeface="Book Antiqua" panose="02040602050305030304" pitchFamily="18" charset="0"/>
              </a:rPr>
              <a:t>GET PAID TO CARE </a:t>
            </a:r>
            <a:r>
              <a:rPr lang="en-US" sz="2800" b="1" cap="all" dirty="0">
                <a:solidFill>
                  <a:schemeClr val="tx1"/>
                </a:solidFill>
                <a:highlight>
                  <a:srgbClr val="FFFFFF"/>
                </a:highlight>
                <a:latin typeface="Book Antiqua" panose="02040602050305030304" pitchFamily="18" charset="0"/>
              </a:rPr>
              <a:t>OF</a:t>
            </a:r>
            <a:r>
              <a:rPr lang="en-US" sz="2800" b="1" i="0" cap="all" dirty="0">
                <a:solidFill>
                  <a:schemeClr val="tx1"/>
                </a:solidFill>
                <a:effectLst/>
                <a:highlight>
                  <a:srgbClr val="FFFFFF"/>
                </a:highlight>
                <a:latin typeface="Book Antiqua" panose="02040602050305030304" pitchFamily="18" charset="0"/>
              </a:rPr>
              <a:t> A FAMILY MEMBER</a:t>
            </a:r>
            <a:br>
              <a:rPr lang="en-US" sz="2800" b="1" i="0" cap="all" dirty="0">
                <a:solidFill>
                  <a:schemeClr val="tx1"/>
                </a:solidFill>
                <a:effectLst/>
                <a:highlight>
                  <a:srgbClr val="FFFFFF"/>
                </a:highlight>
                <a:latin typeface="Book Antiqua" panose="02040602050305030304" pitchFamily="18" charset="0"/>
              </a:rPr>
            </a:br>
            <a:r>
              <a:rPr lang="en-US" sz="2200" i="1" dirty="0">
                <a:solidFill>
                  <a:schemeClr val="tx1"/>
                </a:solidFill>
                <a:highlight>
                  <a:srgbClr val="FFFFFF"/>
                </a:highlight>
                <a:latin typeface="Book Antiqua" panose="02040602050305030304" pitchFamily="18" charset="0"/>
              </a:rPr>
              <a:t>If the care recipient has Medicaid or is Medicaid eligible, ten states will pay a</a:t>
            </a:r>
            <a:br>
              <a:rPr lang="en-US" sz="2200" i="1" dirty="0">
                <a:solidFill>
                  <a:schemeClr val="tx1"/>
                </a:solidFill>
                <a:highlight>
                  <a:srgbClr val="FFFFFF"/>
                </a:highlight>
                <a:latin typeface="Book Antiqua" panose="02040602050305030304" pitchFamily="18" charset="0"/>
              </a:rPr>
            </a:br>
            <a:r>
              <a:rPr lang="en-US" sz="2200" i="1" dirty="0">
                <a:solidFill>
                  <a:schemeClr val="tx1"/>
                </a:solidFill>
                <a:highlight>
                  <a:srgbClr val="FFFFFF"/>
                </a:highlight>
                <a:latin typeface="Book Antiqua" panose="02040602050305030304" pitchFamily="18" charset="0"/>
              </a:rPr>
              <a:t>family member or other designated person to provide caregiving.  </a:t>
            </a:r>
            <a:r>
              <a:rPr lang="en-US" sz="2200" i="1" u="sng" dirty="0">
                <a:solidFill>
                  <a:schemeClr val="tx1"/>
                </a:solidFill>
                <a:highlight>
                  <a:srgbClr val="FFFFFF"/>
                </a:highlight>
                <a:latin typeface="Book Antiqua" panose="02040602050305030304" pitchFamily="18" charset="0"/>
              </a:rPr>
              <a:t>The programs have </a:t>
            </a:r>
            <a:br>
              <a:rPr lang="en-US" sz="2200" i="1" u="sng" dirty="0">
                <a:solidFill>
                  <a:schemeClr val="tx1"/>
                </a:solidFill>
                <a:highlight>
                  <a:srgbClr val="FFFFFF"/>
                </a:highlight>
                <a:latin typeface="Book Antiqua" panose="02040602050305030304" pitchFamily="18" charset="0"/>
              </a:rPr>
            </a:br>
            <a:r>
              <a:rPr lang="en-US" sz="2200" i="1" u="sng" dirty="0">
                <a:solidFill>
                  <a:schemeClr val="tx1"/>
                </a:solidFill>
                <a:highlight>
                  <a:srgbClr val="FFFFFF"/>
                </a:highlight>
                <a:latin typeface="Book Antiqua" panose="02040602050305030304" pitchFamily="18" charset="0"/>
              </a:rPr>
              <a:t>different names in different states</a:t>
            </a:r>
            <a:r>
              <a:rPr lang="en-US" sz="2200" i="1" dirty="0">
                <a:solidFill>
                  <a:schemeClr val="tx1"/>
                </a:solidFill>
                <a:highlight>
                  <a:srgbClr val="FFFFFF"/>
                </a:highlight>
                <a:latin typeface="Book Antiqua" panose="02040602050305030304" pitchFamily="18" charset="0"/>
              </a:rPr>
              <a:t>.  In NYS, it is called “</a:t>
            </a:r>
            <a:r>
              <a:rPr lang="en-US" sz="2200" b="1" i="1" dirty="0">
                <a:solidFill>
                  <a:schemeClr val="tx1"/>
                </a:solidFill>
                <a:highlight>
                  <a:srgbClr val="FFFFFF"/>
                </a:highlight>
                <a:latin typeface="Book Antiqua" panose="02040602050305030304" pitchFamily="18" charset="0"/>
              </a:rPr>
              <a:t>Consumer Directed Personal </a:t>
            </a:r>
            <a:br>
              <a:rPr lang="en-US" sz="2200" b="1" i="1" dirty="0">
                <a:solidFill>
                  <a:schemeClr val="tx1"/>
                </a:solidFill>
                <a:highlight>
                  <a:srgbClr val="FFFFFF"/>
                </a:highlight>
                <a:latin typeface="Book Antiqua" panose="02040602050305030304" pitchFamily="18" charset="0"/>
              </a:rPr>
            </a:br>
            <a:r>
              <a:rPr lang="en-US" sz="2200" b="1" i="1" dirty="0">
                <a:solidFill>
                  <a:schemeClr val="tx1"/>
                </a:solidFill>
                <a:highlight>
                  <a:srgbClr val="FFFFFF"/>
                </a:highlight>
                <a:latin typeface="Book Antiqua" panose="02040602050305030304" pitchFamily="18" charset="0"/>
              </a:rPr>
              <a:t>Assistance Program</a:t>
            </a:r>
            <a:r>
              <a:rPr lang="en-US" sz="2200" i="1" dirty="0">
                <a:solidFill>
                  <a:schemeClr val="tx1"/>
                </a:solidFill>
                <a:highlight>
                  <a:srgbClr val="FFFFFF"/>
                </a:highlight>
                <a:latin typeface="Book Antiqua" panose="02040602050305030304" pitchFamily="18" charset="0"/>
              </a:rPr>
              <a:t>” (CDPAP), other states it is a </a:t>
            </a:r>
            <a:r>
              <a:rPr lang="en-US" sz="2200" b="1" i="1" dirty="0">
                <a:solidFill>
                  <a:schemeClr val="tx1"/>
                </a:solidFill>
                <a:highlight>
                  <a:srgbClr val="FFFFFF"/>
                </a:highlight>
                <a:latin typeface="Book Antiqua" panose="02040602050305030304" pitchFamily="18" charset="0"/>
              </a:rPr>
              <a:t>Medicaid Waiver</a:t>
            </a:r>
            <a:r>
              <a:rPr lang="en-US" sz="2200" i="1" dirty="0">
                <a:solidFill>
                  <a:schemeClr val="tx1"/>
                </a:solidFill>
                <a:highlight>
                  <a:srgbClr val="FFFFFF"/>
                </a:highlight>
                <a:latin typeface="Book Antiqua" panose="02040602050305030304" pitchFamily="18" charset="0"/>
              </a:rPr>
              <a:t>, yet others </a:t>
            </a:r>
            <a:br>
              <a:rPr lang="en-US" sz="2200" i="1" dirty="0">
                <a:solidFill>
                  <a:schemeClr val="tx1"/>
                </a:solidFill>
                <a:highlight>
                  <a:srgbClr val="FFFFFF"/>
                </a:highlight>
                <a:latin typeface="Book Antiqua" panose="02040602050305030304" pitchFamily="18" charset="0"/>
              </a:rPr>
            </a:br>
            <a:r>
              <a:rPr lang="en-US" sz="2200" b="1" i="1" dirty="0">
                <a:solidFill>
                  <a:schemeClr val="tx1"/>
                </a:solidFill>
                <a:highlight>
                  <a:srgbClr val="FFFFFF"/>
                </a:highlight>
                <a:latin typeface="Book Antiqua" panose="02040602050305030304" pitchFamily="18" charset="0"/>
              </a:rPr>
              <a:t>In-Home Supportive Services.  </a:t>
            </a:r>
            <a:br>
              <a:rPr lang="en-US" sz="1100" i="1" dirty="0">
                <a:solidFill>
                  <a:schemeClr val="tx1"/>
                </a:solidFill>
                <a:highlight>
                  <a:srgbClr val="FFFFFF"/>
                </a:highlight>
                <a:latin typeface="Book Antiqua" panose="02040602050305030304" pitchFamily="18" charset="0"/>
              </a:rPr>
            </a:br>
            <a:r>
              <a:rPr lang="en-US" sz="1100" i="1" dirty="0">
                <a:solidFill>
                  <a:schemeClr val="tx1"/>
                </a:solidFill>
                <a:highlight>
                  <a:srgbClr val="FFFFFF"/>
                </a:highlight>
                <a:latin typeface="Book Antiqua" panose="02040602050305030304" pitchFamily="18" charset="0"/>
              </a:rPr>
              <a:t>	</a:t>
            </a:r>
            <a:br>
              <a:rPr lang="en-US" sz="2400" i="1" dirty="0">
                <a:solidFill>
                  <a:schemeClr val="tx1"/>
                </a:solidFill>
                <a:highlight>
                  <a:srgbClr val="FFFFFF"/>
                </a:highlight>
                <a:latin typeface="Book Antiqua" panose="02040602050305030304" pitchFamily="18" charset="0"/>
              </a:rPr>
            </a:br>
            <a:r>
              <a:rPr lang="en-US" sz="2200" i="1" dirty="0">
                <a:solidFill>
                  <a:schemeClr val="tx1"/>
                </a:solidFill>
                <a:highlight>
                  <a:srgbClr val="FFFFFF"/>
                </a:highlight>
                <a:latin typeface="Book Antiqua" panose="02040602050305030304" pitchFamily="18" charset="0"/>
              </a:rPr>
              <a:t>To find out if your state offers this assistance, and the name of your state’s program:  </a:t>
            </a:r>
            <a:br>
              <a:rPr lang="en-US" sz="2200" i="1" dirty="0">
                <a:solidFill>
                  <a:schemeClr val="tx1"/>
                </a:solidFill>
                <a:effectLst/>
                <a:highlight>
                  <a:srgbClr val="FFFFFF"/>
                </a:highlight>
                <a:latin typeface="Book Antiqua" panose="02040602050305030304" pitchFamily="18" charset="0"/>
              </a:rPr>
            </a:br>
            <a:r>
              <a:rPr lang="en-US" sz="2400" b="1" cap="all" dirty="0">
                <a:solidFill>
                  <a:schemeClr val="tx1"/>
                </a:solidFill>
                <a:highlight>
                  <a:srgbClr val="FFFFFF"/>
                </a:highlight>
                <a:latin typeface="Book Antiqua" panose="02040602050305030304" pitchFamily="18" charset="0"/>
              </a:rPr>
              <a:t>Senior Home Companions</a:t>
            </a:r>
            <a:br>
              <a:rPr lang="en-US" sz="2400" b="1" cap="all" dirty="0">
                <a:solidFill>
                  <a:schemeClr val="tx1"/>
                </a:solidFill>
                <a:highlight>
                  <a:srgbClr val="FFFFFF"/>
                </a:highlight>
                <a:latin typeface="Book Antiqua" panose="02040602050305030304" pitchFamily="18" charset="0"/>
              </a:rPr>
            </a:br>
            <a:r>
              <a:rPr lang="en-US" sz="2100" b="1" i="1" cap="all" dirty="0">
                <a:solidFill>
                  <a:schemeClr val="tx1"/>
                </a:solidFill>
                <a:highlight>
                  <a:srgbClr val="FFFFFF"/>
                </a:highlight>
                <a:latin typeface="Book Antiqua" panose="02040602050305030304" pitchFamily="18" charset="0"/>
              </a:rPr>
              <a:t>• </a:t>
            </a:r>
            <a:r>
              <a:rPr lang="en-US" sz="2100" i="1" dirty="0">
                <a:solidFill>
                  <a:schemeClr val="tx1"/>
                </a:solidFill>
                <a:highlight>
                  <a:srgbClr val="FFFFFF"/>
                </a:highlight>
                <a:latin typeface="Book Antiqua" panose="02040602050305030304" pitchFamily="18" charset="0"/>
              </a:rPr>
              <a:t>https://seniorhomecompanions.com/what-states-pay-you-to-take-care-of-a-family-member/</a:t>
            </a:r>
            <a:br>
              <a:rPr lang="en-US" sz="2200" dirty="0">
                <a:solidFill>
                  <a:schemeClr val="tx1"/>
                </a:solidFill>
                <a:highlight>
                  <a:srgbClr val="FFFFFF"/>
                </a:highlight>
                <a:latin typeface="Book Antiqua" panose="02040602050305030304" pitchFamily="18" charset="0"/>
              </a:rPr>
            </a:br>
            <a:r>
              <a:rPr lang="en-US" sz="2200" dirty="0">
                <a:solidFill>
                  <a:schemeClr val="tx1"/>
                </a:solidFill>
                <a:highlight>
                  <a:srgbClr val="FFFFFF"/>
                </a:highlight>
                <a:latin typeface="Book Antiqua" panose="02040602050305030304" pitchFamily="18" charset="0"/>
              </a:rPr>
              <a:t>__________________________________________________</a:t>
            </a:r>
            <a:br>
              <a:rPr lang="en-US" sz="2200" dirty="0">
                <a:solidFill>
                  <a:schemeClr val="tx1"/>
                </a:solidFill>
                <a:highlight>
                  <a:srgbClr val="FFFFFF"/>
                </a:highlight>
                <a:latin typeface="Book Antiqua" panose="02040602050305030304" pitchFamily="18" charset="0"/>
              </a:rPr>
            </a:br>
            <a:r>
              <a:rPr lang="en-US" sz="2700" b="1" dirty="0">
                <a:solidFill>
                  <a:schemeClr val="tx1"/>
                </a:solidFill>
                <a:latin typeface="Book Antiqua" panose="02040602050305030304" pitchFamily="18" charset="0"/>
              </a:rPr>
              <a:t>HR / EMPLOYER POLICIES</a:t>
            </a:r>
            <a:br>
              <a:rPr lang="en-US" sz="2700" b="1" dirty="0">
                <a:solidFill>
                  <a:schemeClr val="tx1"/>
                </a:solidFill>
                <a:latin typeface="Book Antiqua" panose="02040602050305030304" pitchFamily="18" charset="0"/>
              </a:rPr>
            </a:br>
            <a:r>
              <a:rPr lang="en-US" sz="2200" i="1" dirty="0">
                <a:solidFill>
                  <a:schemeClr val="tx1"/>
                </a:solidFill>
                <a:latin typeface="Book Antiqua" panose="02040602050305030304" pitchFamily="18" charset="0"/>
              </a:rPr>
              <a:t>To learn about initiatives being promoted regarding caregiving and the workplace such as gender -neutral policies and flexible work schedules:</a:t>
            </a:r>
            <a:br>
              <a:rPr lang="en-US" sz="2200" i="1" dirty="0">
                <a:solidFill>
                  <a:schemeClr val="tx1"/>
                </a:solidFill>
                <a:latin typeface="Book Antiqua" panose="02040602050305030304" pitchFamily="18" charset="0"/>
              </a:rPr>
            </a:br>
            <a:r>
              <a:rPr lang="en-US" sz="2200" b="1" i="1" dirty="0">
                <a:solidFill>
                  <a:schemeClr val="tx1"/>
                </a:solidFill>
                <a:latin typeface="Book Antiqua" panose="02040602050305030304" pitchFamily="18" charset="0"/>
              </a:rPr>
              <a:t>	</a:t>
            </a:r>
            <a:r>
              <a:rPr lang="en-US" sz="2400" b="1" cap="all" dirty="0">
                <a:solidFill>
                  <a:schemeClr val="tx1"/>
                </a:solidFill>
                <a:latin typeface="Book Antiqua" panose="02040602050305030304" pitchFamily="18" charset="0"/>
              </a:rPr>
              <a:t>A Better Balance</a:t>
            </a:r>
            <a:r>
              <a:rPr lang="en-US" sz="2200" b="1" i="1" dirty="0">
                <a:solidFill>
                  <a:schemeClr val="tx1"/>
                </a:solidFill>
                <a:latin typeface="Book Antiqua" panose="02040602050305030304" pitchFamily="18" charset="0"/>
              </a:rPr>
              <a:t>:  www.abetterbalance.org</a:t>
            </a:r>
            <a:br>
              <a:rPr lang="en-US" sz="2700" b="1" i="1" dirty="0">
                <a:latin typeface="Book Antiqua" panose="02040602050305030304" pitchFamily="18" charset="0"/>
              </a:rPr>
            </a:br>
            <a:endParaRPr lang="en-US" sz="2700" dirty="0"/>
          </a:p>
        </p:txBody>
      </p:sp>
    </p:spTree>
    <p:extLst>
      <p:ext uri="{BB962C8B-B14F-4D97-AF65-F5344CB8AC3E}">
        <p14:creationId xmlns:p14="http://schemas.microsoft.com/office/powerpoint/2010/main" val="2249332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ainting of a person&#10;&#10;Description automatically generated">
            <a:extLst>
              <a:ext uri="{FF2B5EF4-FFF2-40B4-BE49-F238E27FC236}">
                <a16:creationId xmlns:a16="http://schemas.microsoft.com/office/drawing/2014/main" id="{17BEBC82-F002-B034-E8B0-240005E28351}"/>
              </a:ext>
            </a:extLst>
          </p:cNvPr>
          <p:cNvPicPr>
            <a:picLocks noChangeAspect="1"/>
          </p:cNvPicPr>
          <p:nvPr/>
        </p:nvPicPr>
        <p:blipFill rotWithShape="1">
          <a:blip r:embed="rId2">
            <a:extLst>
              <a:ext uri="{28A0092B-C50C-407E-A947-70E740481C1C}">
                <a14:useLocalDpi xmlns:a14="http://schemas.microsoft.com/office/drawing/2010/main" val="0"/>
              </a:ext>
            </a:extLst>
          </a:blip>
          <a:srcRect l="1529" r="45279"/>
          <a:stretch/>
        </p:blipFill>
        <p:spPr>
          <a:xfrm rot="5400000">
            <a:off x="659222" y="175666"/>
            <a:ext cx="5179679" cy="6498121"/>
          </a:xfrm>
          <a:prstGeom prst="rect">
            <a:avLst/>
          </a:prstGeom>
        </p:spPr>
      </p:pic>
      <p:sp>
        <p:nvSpPr>
          <p:cNvPr id="2" name="Title 1">
            <a:extLst>
              <a:ext uri="{FF2B5EF4-FFF2-40B4-BE49-F238E27FC236}">
                <a16:creationId xmlns:a16="http://schemas.microsoft.com/office/drawing/2014/main" id="{F4BF2E90-0B3C-68D4-8B52-02703F20CC5A}"/>
              </a:ext>
            </a:extLst>
          </p:cNvPr>
          <p:cNvSpPr>
            <a:spLocks noGrp="1"/>
          </p:cNvSpPr>
          <p:nvPr>
            <p:ph type="title"/>
          </p:nvPr>
        </p:nvSpPr>
        <p:spPr>
          <a:xfrm>
            <a:off x="6374294" y="1161486"/>
            <a:ext cx="4768336" cy="3483401"/>
          </a:xfrm>
          <a:noFill/>
        </p:spPr>
        <p:txBody>
          <a:bodyPr vert="horz" lIns="91440" tIns="45720" rIns="91440" bIns="45720" rtlCol="0" anchor="b">
            <a:noAutofit/>
          </a:bodyPr>
          <a:lstStyle/>
          <a:p>
            <a:pPr algn="ctr"/>
            <a:r>
              <a:rPr lang="en-US" sz="4400" b="1" dirty="0">
                <a:solidFill>
                  <a:schemeClr val="tx1"/>
                </a:solidFill>
                <a:latin typeface="Book Antiqua" panose="02040602050305030304" pitchFamily="18" charset="0"/>
              </a:rPr>
              <a:t>CREATING A </a:t>
            </a:r>
            <a:br>
              <a:rPr lang="en-US" sz="4400" b="1" dirty="0">
                <a:solidFill>
                  <a:schemeClr val="tx1"/>
                </a:solidFill>
                <a:latin typeface="Book Antiqua" panose="02040602050305030304" pitchFamily="18" charset="0"/>
              </a:rPr>
            </a:br>
            <a:r>
              <a:rPr lang="en-US" sz="4400" b="1" dirty="0">
                <a:solidFill>
                  <a:schemeClr val="tx1"/>
                </a:solidFill>
                <a:latin typeface="Book Antiqua" panose="02040602050305030304" pitchFamily="18" charset="0"/>
              </a:rPr>
              <a:t>CAREGIVER-FRIENDLY CHURCH ENVIRONMENT</a:t>
            </a:r>
          </a:p>
        </p:txBody>
      </p:sp>
      <p:sp>
        <p:nvSpPr>
          <p:cNvPr id="5" name="Text Placeholder 4">
            <a:extLst>
              <a:ext uri="{FF2B5EF4-FFF2-40B4-BE49-F238E27FC236}">
                <a16:creationId xmlns:a16="http://schemas.microsoft.com/office/drawing/2014/main" id="{BDAF4BC0-56F9-7E7D-E4D8-75642CFFC4A6}"/>
              </a:ext>
            </a:extLst>
          </p:cNvPr>
          <p:cNvSpPr>
            <a:spLocks noGrp="1"/>
          </p:cNvSpPr>
          <p:nvPr>
            <p:ph type="body" idx="1"/>
          </p:nvPr>
        </p:nvSpPr>
        <p:spPr>
          <a:xfrm>
            <a:off x="6785113" y="4847618"/>
            <a:ext cx="4596056" cy="559269"/>
          </a:xfrm>
          <a:noFill/>
        </p:spPr>
        <p:txBody>
          <a:bodyPr vert="horz" lIns="91440" tIns="45720" rIns="91440" bIns="45720" rtlCol="0">
            <a:noAutofit/>
          </a:bodyPr>
          <a:lstStyle/>
          <a:p>
            <a:pPr algn="r"/>
            <a:r>
              <a:rPr lang="en-US" sz="3200" b="1" dirty="0">
                <a:solidFill>
                  <a:schemeClr val="tx1"/>
                </a:solidFill>
                <a:latin typeface="Book Antiqua" panose="02040602050305030304" pitchFamily="18" charset="0"/>
              </a:rPr>
              <a:t>Rev. Dr. Harry Pappas</a:t>
            </a:r>
          </a:p>
        </p:txBody>
      </p:sp>
    </p:spTree>
    <p:extLst>
      <p:ext uri="{BB962C8B-B14F-4D97-AF65-F5344CB8AC3E}">
        <p14:creationId xmlns:p14="http://schemas.microsoft.com/office/powerpoint/2010/main" val="4222747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521E97-1027-1F11-DA13-30432608DDCE}"/>
              </a:ext>
            </a:extLst>
          </p:cNvPr>
          <p:cNvSpPr txBox="1"/>
          <p:nvPr/>
        </p:nvSpPr>
        <p:spPr>
          <a:xfrm>
            <a:off x="834887" y="694354"/>
            <a:ext cx="10522226" cy="6340197"/>
          </a:xfrm>
          <a:prstGeom prst="rect">
            <a:avLst/>
          </a:prstGeom>
          <a:noFill/>
          <a:ln>
            <a:solidFill>
              <a:schemeClr val="accent2"/>
            </a:solidFill>
          </a:ln>
        </p:spPr>
        <p:txBody>
          <a:bodyPr wrap="square">
            <a:spAutoFit/>
          </a:bodyPr>
          <a:lstStyle/>
          <a:p>
            <a:pPr marL="0" marR="0" algn="ctr">
              <a:spcBef>
                <a:spcPts val="0"/>
              </a:spcBef>
              <a:spcAft>
                <a:spcPts val="0"/>
              </a:spcAft>
            </a:pPr>
            <a:r>
              <a:rPr lang="en-US" sz="2400" b="1" cap="all" dirty="0">
                <a:effectLst/>
                <a:latin typeface="Book Antiqua" panose="02040602050305030304" pitchFamily="18" charset="0"/>
                <a:ea typeface="Aptos" panose="020B0004020202020204" pitchFamily="34" charset="0"/>
                <a:cs typeface="Aptos" panose="020B0004020202020204" pitchFamily="34" charset="0"/>
              </a:rPr>
              <a:t>Rev. Dr. Harry S. Pappas</a:t>
            </a:r>
            <a:endParaRPr lang="en-US" sz="2400" dirty="0">
              <a:effectLst/>
              <a:latin typeface="Aptos" panose="020B0004020202020204" pitchFamily="34" charset="0"/>
              <a:ea typeface="Aptos" panose="020B0004020202020204" pitchFamily="34" charset="0"/>
              <a:cs typeface="Aptos" panose="020B0004020202020204" pitchFamily="34" charset="0"/>
            </a:endParaRPr>
          </a:p>
          <a:p>
            <a:pPr marL="0" marR="0" algn="ctr">
              <a:spcBef>
                <a:spcPts val="0"/>
              </a:spcBef>
              <a:spcAft>
                <a:spcPts val="0"/>
              </a:spcAft>
            </a:pPr>
            <a:r>
              <a:rPr lang="en-US" sz="2000" b="1" dirty="0">
                <a:effectLst/>
                <a:latin typeface="Book Antiqua" panose="02040602050305030304" pitchFamily="18" charset="0"/>
                <a:ea typeface="Aptos" panose="020B0004020202020204" pitchFamily="34" charset="0"/>
                <a:cs typeface="Aptos" panose="020B0004020202020204" pitchFamily="34" charset="0"/>
              </a:rPr>
              <a:t>Presiding Priest, Archangels Greek Orthodox Church, Stamford, CT</a:t>
            </a:r>
          </a:p>
          <a:p>
            <a:pPr algn="just"/>
            <a:endParaRPr lang="en-US" sz="1000" dirty="0">
              <a:effectLst/>
              <a:latin typeface="Book Antiqua" panose="02040602050305030304" pitchFamily="18" charset="0"/>
              <a:ea typeface="Aptos" panose="020B0004020202020204" pitchFamily="34" charset="0"/>
              <a:cs typeface="Aptos" panose="020B0004020202020204" pitchFamily="34" charset="0"/>
            </a:endParaRPr>
          </a:p>
          <a:p>
            <a:pPr algn="just"/>
            <a:r>
              <a:rPr lang="en-US" sz="2000" dirty="0">
                <a:effectLst/>
                <a:latin typeface="Book Antiqua" panose="02040602050305030304" pitchFamily="18" charset="0"/>
                <a:ea typeface="Aptos" panose="020B0004020202020204" pitchFamily="34" charset="0"/>
                <a:cs typeface="Aptos" panose="020B0004020202020204" pitchFamily="34" charset="0"/>
              </a:rPr>
              <a:t>A native of St. Louis, Fr. Harry grew up at St. Nicholas Greek Orthodox Church.  He is a graduate of Davidson College, Holy Cross School of Theology, Harvard Divinity School, and Yale University, where he earned a Ph.D. in the Old Testament.  Along with 39 years pastoral experience in various parishes (including Nashville, Minneapolis, and New Rochelle), he has taught courses in Biblical Hebrew at Yale; Old Testament, Pastoral Theology, Parish Administration, and Preaching at St. Vladimir’s Seminary and Holy Cross School of Theology.  Fr. Harry has been in the mission field (short term in Albania, Mexico &amp; Guatemala), ministry to the homeless (New York City and Stamford), a member of the Orthodox Theological Society of America (OTSA) and the International Orthodox Theological Association (IOTA), as well as a variety of local ecumenical and interfaith organizations.  He was a past Board member of Project Mexico and the Collegeville Institute for Ecumenical &amp; Cultural Research, and currently serves on the Advisory Boards of IOTA and the Huffington Ecumenical Institute (HEI) at Holy Cross. </a:t>
            </a:r>
            <a:r>
              <a:rPr lang="en-US" sz="1800" dirty="0">
                <a:effectLst/>
                <a:latin typeface="Book Antiqua" panose="02040602050305030304" pitchFamily="18" charset="0"/>
                <a:ea typeface="Aptos" panose="020B0004020202020204" pitchFamily="34" charset="0"/>
                <a:cs typeface="Aptos" panose="020B0004020202020204" pitchFamily="34" charset="0"/>
              </a:rPr>
              <a:t>Fr. Harry has been married to Kerry (</a:t>
            </a:r>
            <a:r>
              <a:rPr lang="en-US" sz="1800" dirty="0" err="1">
                <a:effectLst/>
                <a:latin typeface="Book Antiqua" panose="02040602050305030304" pitchFamily="18" charset="0"/>
                <a:ea typeface="Aptos" panose="020B0004020202020204" pitchFamily="34" charset="0"/>
                <a:cs typeface="Aptos" panose="020B0004020202020204" pitchFamily="34" charset="0"/>
              </a:rPr>
              <a:t>Kaloudis</a:t>
            </a:r>
            <a:r>
              <a:rPr lang="en-US" sz="1800" dirty="0">
                <a:effectLst/>
                <a:latin typeface="Book Antiqua" panose="02040602050305030304" pitchFamily="18" charset="0"/>
                <a:ea typeface="Aptos" panose="020B0004020202020204" pitchFamily="34" charset="0"/>
                <a:cs typeface="Aptos" panose="020B0004020202020204" pitchFamily="34" charset="0"/>
              </a:rPr>
              <a:t>) for 42 years since they met at Seminary; they are blessed with three children and six grandchildren.  He is a practitioner of contemplative prayer, and enjoys reading, physical exercise, nature, and good movies.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lgn="just">
              <a:spcBef>
                <a:spcPts val="0"/>
              </a:spcBef>
              <a:spcAft>
                <a:spcPts val="0"/>
              </a:spcAft>
            </a:pPr>
            <a:endParaRPr lang="en-US" sz="28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971372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ss, photo, playing, posing&#10;&#10;Description automatically generated">
            <a:hlinkClick r:id="rId2" tooltip="&quot;941-icxc-Healer-bw-19-800&quot;"/>
            <a:extLst>
              <a:ext uri="{FF2B5EF4-FFF2-40B4-BE49-F238E27FC236}">
                <a16:creationId xmlns:a16="http://schemas.microsoft.com/office/drawing/2014/main" id="{941E9508-7499-DF5B-BBE0-A17E1EAFE58F}"/>
              </a:ext>
            </a:extLst>
          </p:cNvPr>
          <p:cNvPicPr>
            <a:picLocks noChangeAspect="1"/>
          </p:cNvPicPr>
          <p:nvPr/>
        </p:nvPicPr>
        <p:blipFill rotWithShape="1">
          <a:blip r:embed="rId3">
            <a:extLst>
              <a:ext uri="{28A0092B-C50C-407E-A947-70E740481C1C}">
                <a14:useLocalDpi xmlns:a14="http://schemas.microsoft.com/office/drawing/2010/main" val="0"/>
              </a:ext>
            </a:extLst>
          </a:blip>
          <a:srcRect t="4980" r="1" b="6246"/>
          <a:stretch/>
        </p:blipFill>
        <p:spPr bwMode="auto">
          <a:xfrm>
            <a:off x="2030531" y="587935"/>
            <a:ext cx="5056436" cy="5682129"/>
          </a:xfrm>
          <a:prstGeom prst="rect">
            <a:avLst/>
          </a:prstGeom>
          <a:noFill/>
        </p:spPr>
      </p:pic>
      <p:sp>
        <p:nvSpPr>
          <p:cNvPr id="2" name="TextBox 1">
            <a:extLst>
              <a:ext uri="{FF2B5EF4-FFF2-40B4-BE49-F238E27FC236}">
                <a16:creationId xmlns:a16="http://schemas.microsoft.com/office/drawing/2014/main" id="{F2D9B0A0-7205-7E6D-2026-075849711234}"/>
              </a:ext>
            </a:extLst>
          </p:cNvPr>
          <p:cNvSpPr txBox="1"/>
          <p:nvPr/>
        </p:nvSpPr>
        <p:spPr>
          <a:xfrm>
            <a:off x="6718853" y="2385390"/>
            <a:ext cx="3061252" cy="1754326"/>
          </a:xfrm>
          <a:prstGeom prst="rect">
            <a:avLst/>
          </a:prstGeom>
          <a:noFill/>
        </p:spPr>
        <p:txBody>
          <a:bodyPr wrap="square" rtlCol="0">
            <a:spAutoFit/>
          </a:bodyPr>
          <a:lstStyle/>
          <a:p>
            <a:pPr algn="ctr"/>
            <a:r>
              <a:rPr lang="en-US" sz="3600" b="1" dirty="0">
                <a:latin typeface="Book Antiqua" panose="02040602050305030304" pitchFamily="18" charset="0"/>
              </a:rPr>
              <a:t>CHRIST THE HEALER</a:t>
            </a:r>
          </a:p>
        </p:txBody>
      </p:sp>
    </p:spTree>
    <p:extLst>
      <p:ext uri="{BB962C8B-B14F-4D97-AF65-F5344CB8AC3E}">
        <p14:creationId xmlns:p14="http://schemas.microsoft.com/office/powerpoint/2010/main" val="205612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2">
            <a:extLst>
              <a:ext uri="{FF2B5EF4-FFF2-40B4-BE49-F238E27FC236}">
                <a16:creationId xmlns:a16="http://schemas.microsoft.com/office/drawing/2014/main" id="{45A0A258-CB3A-1DC8-3935-E57B22658B3D}"/>
              </a:ext>
            </a:extLst>
          </p:cNvPr>
          <p:cNvGraphicFramePr>
            <a:graphicFrameLocks noGrp="1"/>
          </p:cNvGraphicFramePr>
          <p:nvPr>
            <p:ph idx="1"/>
            <p:extLst>
              <p:ext uri="{D42A27DB-BD31-4B8C-83A1-F6EECF244321}">
                <p14:modId xmlns:p14="http://schemas.microsoft.com/office/powerpoint/2010/main" val="1016871297"/>
              </p:ext>
            </p:extLst>
          </p:nvPr>
        </p:nvGraphicFramePr>
        <p:xfrm>
          <a:off x="785938" y="1293758"/>
          <a:ext cx="10620123" cy="43914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0885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St. Basil the Great Icon- Icon II - OrthodoxGifts.com">
            <a:extLst>
              <a:ext uri="{FF2B5EF4-FFF2-40B4-BE49-F238E27FC236}">
                <a16:creationId xmlns:a16="http://schemas.microsoft.com/office/drawing/2014/main" id="{D3B07B2F-D751-A104-5B08-5E4BF5D3DED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833" r="1" b="39832"/>
          <a:stretch/>
        </p:blipFill>
        <p:spPr bwMode="auto">
          <a:xfrm>
            <a:off x="2785348" y="524415"/>
            <a:ext cx="8717538" cy="5809170"/>
          </a:xfrm>
          <a:custGeom>
            <a:avLst/>
            <a:gdLst/>
            <a:ahLst/>
            <a:cxnLst/>
            <a:rect l="l" t="t" r="r" b="b"/>
            <a:pathLst>
              <a:path w="9547224" h="6858000">
                <a:moveTo>
                  <a:pt x="1623023" y="0"/>
                </a:moveTo>
                <a:lnTo>
                  <a:pt x="2716256" y="0"/>
                </a:lnTo>
                <a:lnTo>
                  <a:pt x="3032455" y="0"/>
                </a:lnTo>
                <a:lnTo>
                  <a:pt x="3496422" y="0"/>
                </a:lnTo>
                <a:lnTo>
                  <a:pt x="5205951" y="0"/>
                </a:lnTo>
                <a:lnTo>
                  <a:pt x="9547224" y="0"/>
                </a:lnTo>
                <a:lnTo>
                  <a:pt x="9547224" y="6858000"/>
                </a:lnTo>
                <a:lnTo>
                  <a:pt x="5205951" y="6858000"/>
                </a:lnTo>
                <a:lnTo>
                  <a:pt x="3496422" y="6858000"/>
                </a:lnTo>
                <a:lnTo>
                  <a:pt x="3032455" y="6858000"/>
                </a:lnTo>
                <a:lnTo>
                  <a:pt x="2716256" y="6858000"/>
                </a:lnTo>
                <a:lnTo>
                  <a:pt x="2502754" y="6858000"/>
                </a:lnTo>
                <a:lnTo>
                  <a:pt x="2390998" y="6780599"/>
                </a:lnTo>
                <a:cubicBezTo>
                  <a:pt x="2217180" y="6653108"/>
                  <a:pt x="2046553" y="6515397"/>
                  <a:pt x="1874350" y="6374814"/>
                </a:cubicBezTo>
                <a:cubicBezTo>
                  <a:pt x="928725" y="5602839"/>
                  <a:pt x="0" y="4969131"/>
                  <a:pt x="0" y="3621656"/>
                </a:cubicBezTo>
                <a:cubicBezTo>
                  <a:pt x="0" y="2093192"/>
                  <a:pt x="573736" y="754641"/>
                  <a:pt x="1600899" y="14997"/>
                </a:cubicBezTo>
                <a:close/>
              </a:path>
            </a:pathLst>
          </a:custGeom>
          <a:noFill/>
        </p:spPr>
      </p:pic>
      <p:sp>
        <p:nvSpPr>
          <p:cNvPr id="3" name="TextBox 2">
            <a:extLst>
              <a:ext uri="{FF2B5EF4-FFF2-40B4-BE49-F238E27FC236}">
                <a16:creationId xmlns:a16="http://schemas.microsoft.com/office/drawing/2014/main" id="{3CB5E9EC-4A3E-A498-118A-7A4CD7F4DFA4}"/>
              </a:ext>
            </a:extLst>
          </p:cNvPr>
          <p:cNvSpPr txBox="1"/>
          <p:nvPr/>
        </p:nvSpPr>
        <p:spPr>
          <a:xfrm rot="20160120">
            <a:off x="516924" y="1598913"/>
            <a:ext cx="2825043" cy="1077218"/>
          </a:xfrm>
          <a:prstGeom prst="rect">
            <a:avLst/>
          </a:prstGeom>
          <a:noFill/>
        </p:spPr>
        <p:txBody>
          <a:bodyPr wrap="square" rtlCol="0">
            <a:spAutoFit/>
          </a:bodyPr>
          <a:lstStyle/>
          <a:p>
            <a:r>
              <a:rPr lang="en-US" sz="3200" b="1" dirty="0">
                <a:latin typeface="Book Antiqua" panose="02040602050305030304" pitchFamily="18" charset="0"/>
              </a:rPr>
              <a:t>ST. BASIL THE GREAT</a:t>
            </a:r>
          </a:p>
        </p:txBody>
      </p:sp>
    </p:spTree>
    <p:extLst>
      <p:ext uri="{BB962C8B-B14F-4D97-AF65-F5344CB8AC3E}">
        <p14:creationId xmlns:p14="http://schemas.microsoft.com/office/powerpoint/2010/main" val="1650596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A1F5CCD-646C-50BC-DCD8-034E1E1E237E}"/>
              </a:ext>
            </a:extLst>
          </p:cNvPr>
          <p:cNvSpPr>
            <a:spLocks/>
          </p:cNvSpPr>
          <p:nvPr/>
        </p:nvSpPr>
        <p:spPr>
          <a:xfrm>
            <a:off x="914400" y="2690191"/>
            <a:ext cx="4041913" cy="1093020"/>
          </a:xfrm>
          <a:prstGeom prst="rect">
            <a:avLst/>
          </a:prstGeom>
          <a:solidFill>
            <a:schemeClr val="accent1">
              <a:lumMod val="20000"/>
              <a:lumOff val="80000"/>
            </a:schemeClr>
          </a:solidFill>
          <a:ln w="38100">
            <a:solidFill>
              <a:schemeClr val="accent2"/>
            </a:solidFill>
          </a:ln>
        </p:spPr>
        <p:txBody>
          <a:bodyPr vert="horz" lIns="91440" tIns="45720" rIns="91440" bIns="45720" rtlCol="0">
            <a:normAutofit/>
          </a:bodyPr>
          <a:lstStyle/>
          <a:p>
            <a:pPr algn="ctr" defTabSz="576072">
              <a:lnSpc>
                <a:spcPct val="110000"/>
              </a:lnSpc>
            </a:pPr>
            <a:r>
              <a:rPr lang="en-US" sz="2800" b="1" i="1" kern="1200" dirty="0">
                <a:solidFill>
                  <a:schemeClr val="tx1"/>
                </a:solidFill>
                <a:latin typeface="Book Antiqua" panose="02040602050305030304" pitchFamily="18" charset="0"/>
                <a:ea typeface="+mn-ea"/>
                <a:cs typeface="+mn-cs"/>
              </a:rPr>
              <a:t>FR. HENRI NOUWEN</a:t>
            </a:r>
          </a:p>
          <a:p>
            <a:pPr algn="ctr" defTabSz="576072">
              <a:lnSpc>
                <a:spcPct val="110000"/>
              </a:lnSpc>
            </a:pPr>
            <a:r>
              <a:rPr lang="en-US" sz="2800" i="1" dirty="0">
                <a:effectLst/>
                <a:latin typeface="Times New Roman" panose="02020603050405020304" pitchFamily="18" charset="0"/>
                <a:ea typeface="Aptos" panose="020B0004020202020204" pitchFamily="34" charset="0"/>
                <a:cs typeface="Times New Roman" panose="02020603050405020304" pitchFamily="18" charset="0"/>
              </a:rPr>
              <a:t>(died 1996)</a:t>
            </a:r>
          </a:p>
          <a:p>
            <a:pPr algn="ctr" defTabSz="576072">
              <a:spcAft>
                <a:spcPts val="600"/>
              </a:spcAft>
            </a:pPr>
            <a:endParaRPr lang="en-US" sz="4800" dirty="0">
              <a:latin typeface="Book Antiqua" panose="02040602050305030304" pitchFamily="18" charset="0"/>
            </a:endParaRPr>
          </a:p>
        </p:txBody>
      </p:sp>
      <p:pic>
        <p:nvPicPr>
          <p:cNvPr id="2" name="Picture 1" descr="Henri Nouwen — Wanderings">
            <a:extLst>
              <a:ext uri="{FF2B5EF4-FFF2-40B4-BE49-F238E27FC236}">
                <a16:creationId xmlns:a16="http://schemas.microsoft.com/office/drawing/2014/main" id="{50B9C1D3-8AF3-07AD-DB1B-B5044F65EEE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82817" y="828412"/>
            <a:ext cx="5412454" cy="5412454"/>
          </a:xfrm>
          <a:prstGeom prst="rect">
            <a:avLst/>
          </a:prstGeom>
          <a:noFill/>
          <a:ln>
            <a:noFill/>
          </a:ln>
        </p:spPr>
      </p:pic>
    </p:spTree>
    <p:extLst>
      <p:ext uri="{BB962C8B-B14F-4D97-AF65-F5344CB8AC3E}">
        <p14:creationId xmlns:p14="http://schemas.microsoft.com/office/powerpoint/2010/main" val="28148014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9ACC8CBD-2804-0861-A9A2-7A792129C1E1}"/>
              </a:ext>
            </a:extLst>
          </p:cNvPr>
          <p:cNvSpPr>
            <a:spLocks noGrp="1" noChangeArrowheads="1"/>
          </p:cNvSpPr>
          <p:nvPr>
            <p:ph idx="1"/>
          </p:nvPr>
        </p:nvSpPr>
        <p:spPr bwMode="auto">
          <a:xfrm>
            <a:off x="868017" y="889843"/>
            <a:ext cx="10455966" cy="5078313"/>
          </a:xfrm>
          <a:prstGeom prst="rect">
            <a:avLst/>
          </a:prstGeom>
          <a:solidFill>
            <a:schemeClr val="bg1">
              <a:lumMod val="95000"/>
            </a:schemeClr>
          </a:solidFill>
          <a:ln w="3810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chemeClr val="tx1"/>
                </a:solidFill>
                <a:effectLst/>
                <a:latin typeface="Book Antiqua" panose="02040602050305030304" pitchFamily="18" charset="0"/>
                <a:ea typeface="Times New Roman" panose="02020603050405020304" pitchFamily="18" charset="0"/>
                <a:cs typeface="Aptos" panose="020B0004020202020204" pitchFamily="34" charset="0"/>
              </a:rPr>
              <a:t>Lord of the Powers, be with us;</a:t>
            </a:r>
            <a:endParaRPr kumimoji="0" lang="en-US" altLang="en-US" sz="3600" b="1" i="0" u="none" strike="noStrike" cap="none" normalizeH="0" baseline="0" dirty="0">
              <a:ln>
                <a:noFill/>
              </a:ln>
              <a:solidFill>
                <a:schemeClr val="tx1"/>
              </a:solidFill>
              <a:effectLst/>
              <a:latin typeface="Book Antiqua" panose="0204060205030503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chemeClr val="tx1"/>
                </a:solidFill>
                <a:effectLst/>
                <a:latin typeface="Book Antiqua" panose="02040602050305030304" pitchFamily="18" charset="0"/>
                <a:ea typeface="Times New Roman" panose="02020603050405020304" pitchFamily="18" charset="0"/>
                <a:cs typeface="Aptos" panose="020B0004020202020204" pitchFamily="34" charset="0"/>
              </a:rPr>
              <a:t>for in times of distress,</a:t>
            </a:r>
            <a:endParaRPr kumimoji="0" lang="en-US" altLang="en-US" sz="3600" b="1" i="0" u="none" strike="noStrike" cap="none" normalizeH="0" baseline="0" dirty="0">
              <a:ln>
                <a:noFill/>
              </a:ln>
              <a:solidFill>
                <a:schemeClr val="tx1"/>
              </a:solidFill>
              <a:effectLst/>
              <a:latin typeface="Book Antiqua" panose="0204060205030503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chemeClr val="tx1"/>
                </a:solidFill>
                <a:effectLst/>
                <a:latin typeface="Book Antiqua" panose="02040602050305030304" pitchFamily="18" charset="0"/>
                <a:ea typeface="Times New Roman" panose="02020603050405020304" pitchFamily="18" charset="0"/>
                <a:cs typeface="Aptos" panose="020B0004020202020204" pitchFamily="34" charset="0"/>
              </a:rPr>
              <a:t>we have no other helper but you;</a:t>
            </a:r>
            <a:endParaRPr kumimoji="0" lang="en-US" altLang="en-US" sz="3600" b="1" i="0" u="none" strike="noStrike" cap="none" normalizeH="0" baseline="0" dirty="0">
              <a:ln>
                <a:noFill/>
              </a:ln>
              <a:solidFill>
                <a:schemeClr val="tx1"/>
              </a:solidFill>
              <a:effectLst/>
              <a:latin typeface="Book Antiqua" panose="0204060205030503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chemeClr val="tx1"/>
                </a:solidFill>
                <a:effectLst/>
                <a:latin typeface="Book Antiqua" panose="02040602050305030304" pitchFamily="18" charset="0"/>
                <a:ea typeface="Times New Roman" panose="02020603050405020304" pitchFamily="18" charset="0"/>
                <a:cs typeface="Aptos" panose="020B0004020202020204" pitchFamily="34" charset="0"/>
              </a:rPr>
              <a:t>Lord of the Powers, have mercy on us!</a:t>
            </a:r>
            <a:endParaRPr kumimoji="0" lang="en-US" altLang="en-US" sz="3600" b="1" i="0" u="none" strike="noStrike" cap="none" normalizeH="0" baseline="0" dirty="0">
              <a:ln>
                <a:noFill/>
              </a:ln>
              <a:solidFill>
                <a:schemeClr val="tx1"/>
              </a:solidFill>
              <a:effectLst/>
              <a:latin typeface="Book Antiqua" panose="0204060205030503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err="1">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Κύριε</a:t>
            </a:r>
            <a:r>
              <a:rPr kumimoji="0" lang="en-US" altLang="en-US" sz="3600" b="1" i="0" u="none" strike="noStrike" cap="none" normalizeH="0" baseline="0" dirty="0">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a:t>
            </a:r>
            <a:r>
              <a:rPr kumimoji="0" lang="en-US" altLang="en-US" sz="3600" b="1" i="0" u="none" strike="noStrike" cap="none" normalizeH="0" baseline="0" dirty="0" err="1">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τῶν</a:t>
            </a:r>
            <a:r>
              <a:rPr kumimoji="0" lang="en-US" altLang="en-US" sz="3600" b="1" i="0" u="none" strike="noStrike" cap="none" normalizeH="0" baseline="0" dirty="0">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a:t>
            </a:r>
            <a:r>
              <a:rPr kumimoji="0" lang="en-US" altLang="en-US" sz="3600" b="1" i="0" u="none" strike="noStrike" cap="none" normalizeH="0" baseline="0" dirty="0" err="1">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Δυνάμεων</a:t>
            </a:r>
            <a:r>
              <a:rPr kumimoji="0" lang="en-US" altLang="en-US" sz="3600" b="1" i="0" u="none" strike="noStrike" cap="none" normalizeH="0" baseline="0" dirty="0">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a:t>
            </a:r>
            <a:r>
              <a:rPr kumimoji="0" lang="en-US" altLang="en-US" sz="3600" b="1" i="0" u="none" strike="noStrike" cap="none" normalizeH="0" baseline="0" dirty="0" err="1">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μεθ</a:t>
            </a:r>
            <a:r>
              <a:rPr kumimoji="0" lang="en-US" altLang="en-US" sz="3600" b="1" i="0" u="none" strike="noStrike" cap="none" normalizeH="0" baseline="0" dirty="0">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a:t>
            </a:r>
            <a:r>
              <a:rPr kumimoji="0" lang="en-US" altLang="en-US" sz="3600" b="1" i="0" u="none" strike="noStrike" cap="none" normalizeH="0" baseline="0" dirty="0" err="1">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ἡμῶν</a:t>
            </a:r>
            <a:r>
              <a:rPr kumimoji="0" lang="en-US" altLang="en-US" sz="3600" b="1" i="0" u="none" strike="noStrike" cap="none" normalizeH="0" baseline="0" dirty="0">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a:t>
            </a:r>
            <a:r>
              <a:rPr kumimoji="0" lang="en-US" altLang="en-US" sz="3600" b="1" i="0" u="none" strike="noStrike" cap="none" normalizeH="0" baseline="0" dirty="0" err="1">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γενοῦ</a:t>
            </a:r>
            <a:r>
              <a:rPr kumimoji="0" lang="en-US" altLang="en-US" sz="3600" b="1" i="0" u="none" strike="noStrike" cap="none" normalizeH="0" baseline="0" dirty="0">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err="1">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ἄλλον</a:t>
            </a:r>
            <a:r>
              <a:rPr kumimoji="0" lang="en-US" altLang="en-US" sz="3600" b="1" i="0" u="none" strike="noStrike" cap="none" normalizeH="0" baseline="0" dirty="0">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a:t>
            </a:r>
            <a:r>
              <a:rPr kumimoji="0" lang="en-US" altLang="en-US" sz="3600" b="1" i="0" u="none" strike="noStrike" cap="none" normalizeH="0" baseline="0" dirty="0" err="1">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γὰρ</a:t>
            </a:r>
            <a:r>
              <a:rPr kumimoji="0" lang="en-US" altLang="en-US" sz="3600" b="1" i="0" u="none" strike="noStrike" cap="none" normalizeH="0" baseline="0" dirty="0">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a:t>
            </a:r>
            <a:r>
              <a:rPr kumimoji="0" lang="en-US" altLang="en-US" sz="3600" b="1" i="0" u="none" strike="noStrike" cap="none" normalizeH="0" baseline="0" dirty="0" err="1">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ἐκτός</a:t>
            </a:r>
            <a:r>
              <a:rPr kumimoji="0" lang="en-US" altLang="en-US" sz="3600" b="1" i="0" u="none" strike="noStrike" cap="none" normalizeH="0" baseline="0" dirty="0">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a:t>
            </a:r>
            <a:r>
              <a:rPr kumimoji="0" lang="en-US" altLang="en-US" sz="3600" b="1" i="0" u="none" strike="noStrike" cap="none" normalizeH="0" baseline="0" dirty="0" err="1">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σου</a:t>
            </a:r>
            <a:r>
              <a:rPr kumimoji="0" lang="en-US" altLang="en-US" sz="3600" b="1" i="0" u="none" strike="noStrike" cap="none" normalizeH="0" baseline="0" dirty="0">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β</a:t>
            </a:r>
            <a:r>
              <a:rPr kumimoji="0" lang="en-US" altLang="en-US" sz="3600" b="1" i="0" u="none" strike="noStrike" cap="none" normalizeH="0" baseline="0" dirty="0" err="1">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οηθόν</a:t>
            </a:r>
            <a:r>
              <a:rPr kumimoji="0" lang="en-US" altLang="en-US" sz="3600" b="1" i="0" u="none" strike="noStrike" cap="none" normalizeH="0" baseline="0" dirty="0">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a:t>
            </a:r>
            <a:endParaRPr kumimoji="0" lang="en-US" altLang="en-US" sz="3600" b="1"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err="1">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ἐν</a:t>
            </a:r>
            <a:r>
              <a:rPr kumimoji="0" lang="en-US" altLang="en-US" sz="3600" b="1" i="0" u="none" strike="noStrike" cap="none" normalizeH="0" baseline="0" dirty="0">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a:t>
            </a:r>
            <a:r>
              <a:rPr kumimoji="0" lang="en-US" altLang="en-US" sz="3600" b="1" i="0" u="none" strike="noStrike" cap="none" normalizeH="0" baseline="0" dirty="0" err="1">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θλίψεσιν</a:t>
            </a:r>
            <a:r>
              <a:rPr kumimoji="0" lang="en-US" altLang="en-US" sz="3600" b="1" i="0" u="none" strike="noStrike" cap="none" normalizeH="0" baseline="0" dirty="0">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a:t>
            </a:r>
            <a:r>
              <a:rPr kumimoji="0" lang="en-US" altLang="en-US" sz="3600" b="1" i="0" u="none" strike="noStrike" cap="none" normalizeH="0" baseline="0" dirty="0" err="1">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οὐκ</a:t>
            </a:r>
            <a:r>
              <a:rPr kumimoji="0" lang="en-US" altLang="en-US" sz="3600" b="1" i="0" u="none" strike="noStrike" cap="none" normalizeH="0" baseline="0" dirty="0">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a:t>
            </a:r>
            <a:r>
              <a:rPr kumimoji="0" lang="en-US" altLang="en-US" sz="3600" b="1" i="0" u="none" strike="noStrike" cap="none" normalizeH="0" baseline="0" dirty="0" err="1">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ἔχομεν</a:t>
            </a:r>
            <a:r>
              <a:rPr kumimoji="0" lang="en-US" altLang="en-US" sz="3600" b="1" i="0" u="none" strike="noStrike" cap="none" normalizeH="0" baseline="0" dirty="0">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a:t>
            </a:r>
            <a:endParaRPr kumimoji="0" lang="en-US" altLang="en-US" sz="3600" b="1"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err="1">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Κύριε</a:t>
            </a:r>
            <a:r>
              <a:rPr kumimoji="0" lang="en-US" altLang="en-US" sz="3600" b="1" i="0" u="none" strike="noStrike" cap="none" normalizeH="0" baseline="0" dirty="0">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a:t>
            </a:r>
            <a:r>
              <a:rPr kumimoji="0" lang="en-US" altLang="en-US" sz="3600" b="1" i="0" u="none" strike="noStrike" cap="none" normalizeH="0" baseline="0" dirty="0" err="1">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τῶν</a:t>
            </a:r>
            <a:r>
              <a:rPr kumimoji="0" lang="en-US" altLang="en-US" sz="3600" b="1" i="0" u="none" strike="noStrike" cap="none" normalizeH="0" baseline="0" dirty="0">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a:t>
            </a:r>
            <a:r>
              <a:rPr kumimoji="0" lang="en-US" altLang="en-US" sz="3600" b="1" i="0" u="none" strike="noStrike" cap="none" normalizeH="0" baseline="0" dirty="0" err="1">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Δυνάμεων</a:t>
            </a:r>
            <a:r>
              <a:rPr kumimoji="0" lang="en-US" altLang="en-US" sz="3600" b="1" i="0" u="none" strike="noStrike" cap="none" normalizeH="0" baseline="0" dirty="0">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a:t>
            </a:r>
            <a:r>
              <a:rPr kumimoji="0" lang="en-US" altLang="en-US" sz="3600" b="1" i="0" u="none" strike="noStrike" cap="none" normalizeH="0" baseline="0" dirty="0" err="1">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ἐλέησον</a:t>
            </a:r>
            <a:r>
              <a:rPr kumimoji="0" lang="en-US" altLang="en-US" sz="3600" b="1" i="0" u="none" strike="noStrike" cap="none" normalizeH="0" baseline="0" dirty="0">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 </a:t>
            </a:r>
            <a:r>
              <a:rPr kumimoji="0" lang="en-US" altLang="en-US" sz="3600" b="1" i="0" u="none" strike="noStrike" cap="none" normalizeH="0" baseline="0" dirty="0" err="1">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ἡμᾶς</a:t>
            </a:r>
            <a:r>
              <a:rPr kumimoji="0" lang="en-US" altLang="en-US" sz="3600" b="1" i="0" u="none" strike="noStrike" cap="none" normalizeH="0" baseline="0" dirty="0">
                <a:ln>
                  <a:noFill/>
                </a:ln>
                <a:solidFill>
                  <a:schemeClr val="tx1"/>
                </a:solidFill>
                <a:effectLst/>
                <a:latin typeface="Times New Roman" panose="02020603050405020304" pitchFamily="18" charset="0"/>
                <a:ea typeface="Aptos" panose="020B0004020202020204" pitchFamily="34" charset="0"/>
                <a:cs typeface="Times New Roman" panose="02020603050405020304" pitchFamily="18" charset="0"/>
              </a:rPr>
              <a:t>.</a:t>
            </a:r>
            <a:endParaRPr kumimoji="0" lang="en-US" altLang="en-US" sz="36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57728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Placeholder 4" descr="A red book with gold text&#10;&#10;Description automatically generated">
            <a:extLst>
              <a:ext uri="{FF2B5EF4-FFF2-40B4-BE49-F238E27FC236}">
                <a16:creationId xmlns:a16="http://schemas.microsoft.com/office/drawing/2014/main" id="{373C04AC-8E79-53F1-40A1-008FE999B450}"/>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508" r="2508"/>
          <a:stretch>
            <a:fillRect/>
          </a:stretch>
        </p:blipFill>
        <p:spPr bwMode="auto">
          <a:xfrm rot="5400000">
            <a:off x="2879579" y="798636"/>
            <a:ext cx="5571066" cy="5260728"/>
          </a:xfrm>
          <a:prstGeom prst="rect">
            <a:avLst/>
          </a:prstGeom>
          <a:noFill/>
        </p:spPr>
      </p:pic>
    </p:spTree>
    <p:extLst>
      <p:ext uri="{BB962C8B-B14F-4D97-AF65-F5344CB8AC3E}">
        <p14:creationId xmlns:p14="http://schemas.microsoft.com/office/powerpoint/2010/main" val="1792811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Placeholder 5" descr="An open bible on a marble surface&#10;&#10;Description automatically generated">
            <a:extLst>
              <a:ext uri="{FF2B5EF4-FFF2-40B4-BE49-F238E27FC236}">
                <a16:creationId xmlns:a16="http://schemas.microsoft.com/office/drawing/2014/main" id="{A8185878-D2A5-9EE2-6AC2-273BE1C5DDA4}"/>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t="12500" r="1" b="12500"/>
          <a:stretch/>
        </p:blipFill>
        <p:spPr>
          <a:xfrm>
            <a:off x="1280667" y="677668"/>
            <a:ext cx="9630666" cy="5417250"/>
          </a:xfrm>
          <a:prstGeom prst="rect">
            <a:avLst/>
          </a:prstGeom>
          <a:ln w="28575">
            <a:solidFill>
              <a:schemeClr val="bg1"/>
            </a:solidFill>
          </a:ln>
        </p:spPr>
      </p:pic>
    </p:spTree>
    <p:extLst>
      <p:ext uri="{BB962C8B-B14F-4D97-AF65-F5344CB8AC3E}">
        <p14:creationId xmlns:p14="http://schemas.microsoft.com/office/powerpoint/2010/main" val="29947277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group of people in a church&#10;&#10;Description automatically generated">
            <a:extLst>
              <a:ext uri="{FF2B5EF4-FFF2-40B4-BE49-F238E27FC236}">
                <a16:creationId xmlns:a16="http://schemas.microsoft.com/office/drawing/2014/main" id="{3A3497FF-D5F8-3BBC-74DF-BC0C31F7099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588" b="4492"/>
          <a:stretch/>
        </p:blipFill>
        <p:spPr bwMode="auto">
          <a:xfrm>
            <a:off x="20" y="1282"/>
            <a:ext cx="12191980" cy="6856718"/>
          </a:xfrm>
          <a:prstGeom prst="rect">
            <a:avLst/>
          </a:prstGeom>
          <a:noFill/>
        </p:spPr>
      </p:pic>
    </p:spTree>
    <p:extLst>
      <p:ext uri="{BB962C8B-B14F-4D97-AF65-F5344CB8AC3E}">
        <p14:creationId xmlns:p14="http://schemas.microsoft.com/office/powerpoint/2010/main" val="1182927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editation in Orthodox Christianity ...">
            <a:extLst>
              <a:ext uri="{FF2B5EF4-FFF2-40B4-BE49-F238E27FC236}">
                <a16:creationId xmlns:a16="http://schemas.microsoft.com/office/drawing/2014/main" id="{F77A245C-118F-D7FF-6F00-5C1A6BE7664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76773" y="922018"/>
            <a:ext cx="7780149" cy="5177335"/>
          </a:xfrm>
          <a:prstGeom prst="rect">
            <a:avLst/>
          </a:prstGeom>
          <a:noFill/>
          <a:ln>
            <a:noFill/>
          </a:ln>
        </p:spPr>
      </p:pic>
    </p:spTree>
    <p:extLst>
      <p:ext uri="{BB962C8B-B14F-4D97-AF65-F5344CB8AC3E}">
        <p14:creationId xmlns:p14="http://schemas.microsoft.com/office/powerpoint/2010/main" val="2560378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Starting a Support Group | The Well Project">
            <a:extLst>
              <a:ext uri="{FF2B5EF4-FFF2-40B4-BE49-F238E27FC236}">
                <a16:creationId xmlns:a16="http://schemas.microsoft.com/office/drawing/2014/main" id="{FD6A1348-433D-1A03-78E1-896888DDC38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866513" y="880483"/>
            <a:ext cx="6993106" cy="4465470"/>
          </a:xfrm>
          <a:prstGeom prst="rect">
            <a:avLst/>
          </a:prstGeom>
          <a:noFill/>
          <a:ln>
            <a:noFill/>
          </a:ln>
        </p:spPr>
      </p:pic>
      <p:sp>
        <p:nvSpPr>
          <p:cNvPr id="2" name="TextBox 1">
            <a:extLst>
              <a:ext uri="{FF2B5EF4-FFF2-40B4-BE49-F238E27FC236}">
                <a16:creationId xmlns:a16="http://schemas.microsoft.com/office/drawing/2014/main" id="{8D6E93CC-874F-0E24-EA1E-5B1D411FD5B1}"/>
              </a:ext>
            </a:extLst>
          </p:cNvPr>
          <p:cNvSpPr txBox="1"/>
          <p:nvPr/>
        </p:nvSpPr>
        <p:spPr>
          <a:xfrm flipH="1">
            <a:off x="3812022" y="5623142"/>
            <a:ext cx="5102087" cy="523220"/>
          </a:xfrm>
          <a:prstGeom prst="rect">
            <a:avLst/>
          </a:prstGeom>
          <a:noFill/>
        </p:spPr>
        <p:txBody>
          <a:bodyPr wrap="square" rtlCol="0">
            <a:spAutoFit/>
          </a:bodyPr>
          <a:lstStyle/>
          <a:p>
            <a:pPr algn="ctr"/>
            <a:r>
              <a:rPr lang="en-US" sz="2800" b="1" dirty="0">
                <a:latin typeface="Book Antiqua" panose="02040602050305030304" pitchFamily="18" charset="0"/>
              </a:rPr>
              <a:t>SUPPORT GROUPS</a:t>
            </a:r>
          </a:p>
        </p:txBody>
      </p:sp>
    </p:spTree>
    <p:extLst>
      <p:ext uri="{BB962C8B-B14F-4D97-AF65-F5344CB8AC3E}">
        <p14:creationId xmlns:p14="http://schemas.microsoft.com/office/powerpoint/2010/main" val="2486425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hart of yellow emojis with words&#10;&#10;Description automatically generated">
            <a:extLst>
              <a:ext uri="{FF2B5EF4-FFF2-40B4-BE49-F238E27FC236}">
                <a16:creationId xmlns:a16="http://schemas.microsoft.com/office/drawing/2014/main" id="{369E183E-9622-B81A-21E5-34F7E1A249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478" y="526774"/>
            <a:ext cx="4890052" cy="5804452"/>
          </a:xfrm>
          <a:prstGeom prst="rect">
            <a:avLst/>
          </a:prstGeom>
        </p:spPr>
      </p:pic>
    </p:spTree>
    <p:extLst>
      <p:ext uri="{BB962C8B-B14F-4D97-AF65-F5344CB8AC3E}">
        <p14:creationId xmlns:p14="http://schemas.microsoft.com/office/powerpoint/2010/main" val="36485672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A37D8-8E95-5AE0-A478-0A99F6BD32AA}"/>
              </a:ext>
            </a:extLst>
          </p:cNvPr>
          <p:cNvSpPr>
            <a:spLocks noGrp="1"/>
          </p:cNvSpPr>
          <p:nvPr>
            <p:ph type="title"/>
          </p:nvPr>
        </p:nvSpPr>
        <p:spPr>
          <a:xfrm>
            <a:off x="449451" y="3673098"/>
            <a:ext cx="3905573" cy="1819530"/>
          </a:xfrm>
        </p:spPr>
        <p:txBody>
          <a:bodyPr vert="horz" lIns="91440" tIns="45720" rIns="91440" bIns="45720" rtlCol="0" anchor="b">
            <a:normAutofit/>
          </a:bodyPr>
          <a:lstStyle/>
          <a:p>
            <a:r>
              <a:rPr lang="en-US" sz="4400" b="1" dirty="0">
                <a:solidFill>
                  <a:schemeClr val="tx1">
                    <a:lumMod val="85000"/>
                    <a:lumOff val="15000"/>
                  </a:schemeClr>
                </a:solidFill>
                <a:latin typeface="Book Antiqua" panose="02040602050305030304" pitchFamily="18" charset="0"/>
              </a:rPr>
              <a:t>Confidential conversation</a:t>
            </a:r>
          </a:p>
        </p:txBody>
      </p:sp>
      <p:pic>
        <p:nvPicPr>
          <p:cNvPr id="5" name="Content Placeholder 4" descr="Two People Talking Images – Browse 594,370 Stock Photos, Vectors, and Video  | Adobe Stock">
            <a:extLst>
              <a:ext uri="{FF2B5EF4-FFF2-40B4-BE49-F238E27FC236}">
                <a16:creationId xmlns:a16="http://schemas.microsoft.com/office/drawing/2014/main" id="{E1C90D53-1984-4937-8A3E-4B085A0E8BE6}"/>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8718" r="5388"/>
          <a:stretch/>
        </p:blipFill>
        <p:spPr bwMode="auto">
          <a:xfrm>
            <a:off x="2915455" y="10"/>
            <a:ext cx="9276545" cy="6857990"/>
          </a:xfrm>
          <a:custGeom>
            <a:avLst/>
            <a:gdLst/>
            <a:ahLst/>
            <a:cxnLst/>
            <a:rect l="l" t="t" r="r" b="b"/>
            <a:pathLst>
              <a:path w="9276545" h="6871647">
                <a:moveTo>
                  <a:pt x="9276545" y="0"/>
                </a:moveTo>
                <a:lnTo>
                  <a:pt x="9276545" y="6858000"/>
                </a:lnTo>
                <a:lnTo>
                  <a:pt x="1546051" y="6871647"/>
                </a:lnTo>
                <a:lnTo>
                  <a:pt x="1535751" y="6828910"/>
                </a:lnTo>
                <a:cubicBezTo>
                  <a:pt x="1530460" y="6775140"/>
                  <a:pt x="1515370" y="6618042"/>
                  <a:pt x="1514301" y="6549029"/>
                </a:cubicBezTo>
                <a:cubicBezTo>
                  <a:pt x="1518045" y="6491396"/>
                  <a:pt x="1528503" y="6450608"/>
                  <a:pt x="1529339" y="6414828"/>
                </a:cubicBezTo>
                <a:cubicBezTo>
                  <a:pt x="1525062" y="6359280"/>
                  <a:pt x="1502062" y="6307149"/>
                  <a:pt x="1493941" y="6268848"/>
                </a:cubicBezTo>
                <a:cubicBezTo>
                  <a:pt x="1502669" y="6254191"/>
                  <a:pt x="1469920" y="6200171"/>
                  <a:pt x="1480613" y="6185025"/>
                </a:cubicBezTo>
                <a:cubicBezTo>
                  <a:pt x="1481020" y="6164522"/>
                  <a:pt x="1458164" y="6060790"/>
                  <a:pt x="1443364" y="6018360"/>
                </a:cubicBezTo>
                <a:cubicBezTo>
                  <a:pt x="1426694" y="5970758"/>
                  <a:pt x="1390307" y="5920074"/>
                  <a:pt x="1380584" y="5899407"/>
                </a:cubicBezTo>
                <a:cubicBezTo>
                  <a:pt x="1370860" y="5878740"/>
                  <a:pt x="1392244" y="5920877"/>
                  <a:pt x="1385023" y="5894356"/>
                </a:cubicBezTo>
                <a:cubicBezTo>
                  <a:pt x="1377800" y="5867835"/>
                  <a:pt x="1345702" y="5770498"/>
                  <a:pt x="1337254" y="5740279"/>
                </a:cubicBezTo>
                <a:cubicBezTo>
                  <a:pt x="1353956" y="5738860"/>
                  <a:pt x="1323673" y="5722040"/>
                  <a:pt x="1334321" y="5713042"/>
                </a:cubicBezTo>
                <a:cubicBezTo>
                  <a:pt x="1343675" y="5706701"/>
                  <a:pt x="1336672" y="5700118"/>
                  <a:pt x="1335877" y="5692870"/>
                </a:cubicBezTo>
                <a:cubicBezTo>
                  <a:pt x="1343201" y="5683812"/>
                  <a:pt x="1329617" y="5652064"/>
                  <a:pt x="1319978" y="5643427"/>
                </a:cubicBezTo>
                <a:cubicBezTo>
                  <a:pt x="1286551" y="5622177"/>
                  <a:pt x="1310947" y="5579803"/>
                  <a:pt x="1285321" y="5562271"/>
                </a:cubicBezTo>
                <a:cubicBezTo>
                  <a:pt x="1281540" y="5556238"/>
                  <a:pt x="1279983" y="5550455"/>
                  <a:pt x="1279815" y="5544867"/>
                </a:cubicBezTo>
                <a:lnTo>
                  <a:pt x="1282507" y="5529404"/>
                </a:lnTo>
                <a:lnTo>
                  <a:pt x="1289604" y="5525378"/>
                </a:lnTo>
                <a:lnTo>
                  <a:pt x="1287766" y="5515726"/>
                </a:lnTo>
                <a:lnTo>
                  <a:pt x="1288829" y="5513051"/>
                </a:lnTo>
                <a:cubicBezTo>
                  <a:pt x="1290896" y="5507946"/>
                  <a:pt x="1292688" y="5502897"/>
                  <a:pt x="1293373" y="5497833"/>
                </a:cubicBezTo>
                <a:cubicBezTo>
                  <a:pt x="1288690" y="5483829"/>
                  <a:pt x="1272696" y="5459278"/>
                  <a:pt x="1260736" y="5429027"/>
                </a:cubicBezTo>
                <a:cubicBezTo>
                  <a:pt x="1238579" y="5396416"/>
                  <a:pt x="1238884" y="5351600"/>
                  <a:pt x="1221610" y="5316328"/>
                </a:cubicBezTo>
                <a:lnTo>
                  <a:pt x="1216099" y="5309330"/>
                </a:lnTo>
                <a:lnTo>
                  <a:pt x="1217278" y="5279477"/>
                </a:lnTo>
                <a:cubicBezTo>
                  <a:pt x="1221588" y="5274318"/>
                  <a:pt x="1222716" y="5266940"/>
                  <a:pt x="1218469" y="5260597"/>
                </a:cubicBezTo>
                <a:lnTo>
                  <a:pt x="1206220" y="5152555"/>
                </a:lnTo>
                <a:cubicBezTo>
                  <a:pt x="1205294" y="5116878"/>
                  <a:pt x="1196908" y="5101727"/>
                  <a:pt x="1212921" y="5046536"/>
                </a:cubicBezTo>
                <a:cubicBezTo>
                  <a:pt x="1234138" y="4987918"/>
                  <a:pt x="1204801" y="4903116"/>
                  <a:pt x="1212183" y="4837345"/>
                </a:cubicBezTo>
                <a:cubicBezTo>
                  <a:pt x="1183151" y="4802424"/>
                  <a:pt x="1209228" y="4821062"/>
                  <a:pt x="1202048" y="4784195"/>
                </a:cubicBezTo>
                <a:cubicBezTo>
                  <a:pt x="1202483" y="4760878"/>
                  <a:pt x="1202919" y="4737561"/>
                  <a:pt x="1203354" y="4714245"/>
                </a:cubicBezTo>
                <a:lnTo>
                  <a:pt x="1201502" y="4700836"/>
                </a:lnTo>
                <a:lnTo>
                  <a:pt x="1194919" y="4697224"/>
                </a:lnTo>
                <a:lnTo>
                  <a:pt x="1187792" y="4677162"/>
                </a:lnTo>
                <a:cubicBezTo>
                  <a:pt x="1186060" y="4669625"/>
                  <a:pt x="1185291" y="4661478"/>
                  <a:pt x="1186080" y="4652429"/>
                </a:cubicBezTo>
                <a:cubicBezTo>
                  <a:pt x="1199189" y="4622456"/>
                  <a:pt x="1167081" y="4571771"/>
                  <a:pt x="1184722" y="4534840"/>
                </a:cubicBezTo>
                <a:cubicBezTo>
                  <a:pt x="1182407" y="4499077"/>
                  <a:pt x="1175424" y="4460227"/>
                  <a:pt x="1172188" y="4437851"/>
                </a:cubicBezTo>
                <a:cubicBezTo>
                  <a:pt x="1161331" y="4428466"/>
                  <a:pt x="1178123" y="4398274"/>
                  <a:pt x="1165306" y="4400581"/>
                </a:cubicBezTo>
                <a:cubicBezTo>
                  <a:pt x="1171061" y="4389819"/>
                  <a:pt x="1173552" y="4346771"/>
                  <a:pt x="1168602" y="4335651"/>
                </a:cubicBezTo>
                <a:lnTo>
                  <a:pt x="1178384" y="4280215"/>
                </a:lnTo>
                <a:lnTo>
                  <a:pt x="1177294" y="4274660"/>
                </a:lnTo>
                <a:cubicBezTo>
                  <a:pt x="1177138" y="4268882"/>
                  <a:pt x="1177520" y="4251103"/>
                  <a:pt x="1177448" y="4245552"/>
                </a:cubicBezTo>
                <a:cubicBezTo>
                  <a:pt x="1177252" y="4244155"/>
                  <a:pt x="1177058" y="4242757"/>
                  <a:pt x="1176863" y="4241361"/>
                </a:cubicBezTo>
                <a:lnTo>
                  <a:pt x="1162386" y="4207167"/>
                </a:lnTo>
                <a:cubicBezTo>
                  <a:pt x="1162950" y="4202536"/>
                  <a:pt x="1174655" y="4199565"/>
                  <a:pt x="1174343" y="4192380"/>
                </a:cubicBezTo>
                <a:lnTo>
                  <a:pt x="1160516" y="4164062"/>
                </a:lnTo>
                <a:lnTo>
                  <a:pt x="1161365" y="4158623"/>
                </a:lnTo>
                <a:lnTo>
                  <a:pt x="1144878" y="4076261"/>
                </a:lnTo>
                <a:lnTo>
                  <a:pt x="1123687" y="4005692"/>
                </a:lnTo>
                <a:lnTo>
                  <a:pt x="1096720" y="3754257"/>
                </a:lnTo>
                <a:cubicBezTo>
                  <a:pt x="1083618" y="3639924"/>
                  <a:pt x="1064313" y="3636659"/>
                  <a:pt x="1047682" y="3517638"/>
                </a:cubicBezTo>
                <a:cubicBezTo>
                  <a:pt x="1048550" y="3477187"/>
                  <a:pt x="1049418" y="3436735"/>
                  <a:pt x="1050285" y="3396284"/>
                </a:cubicBezTo>
                <a:lnTo>
                  <a:pt x="1030166" y="3320814"/>
                </a:lnTo>
                <a:lnTo>
                  <a:pt x="1034128" y="3260443"/>
                </a:lnTo>
                <a:lnTo>
                  <a:pt x="1007751" y="3198916"/>
                </a:lnTo>
                <a:cubicBezTo>
                  <a:pt x="1003323" y="3193074"/>
                  <a:pt x="1001150" y="3187393"/>
                  <a:pt x="1000384" y="3181839"/>
                </a:cubicBezTo>
                <a:cubicBezTo>
                  <a:pt x="1000734" y="3176675"/>
                  <a:pt x="1001085" y="3171511"/>
                  <a:pt x="1001435" y="3166346"/>
                </a:cubicBezTo>
                <a:lnTo>
                  <a:pt x="968918" y="3112638"/>
                </a:lnTo>
                <a:cubicBezTo>
                  <a:pt x="957125" y="3092489"/>
                  <a:pt x="955617" y="3065232"/>
                  <a:pt x="934483" y="3031628"/>
                </a:cubicBezTo>
                <a:cubicBezTo>
                  <a:pt x="914631" y="2997037"/>
                  <a:pt x="908933" y="3005661"/>
                  <a:pt x="879229" y="2948196"/>
                </a:cubicBezTo>
                <a:cubicBezTo>
                  <a:pt x="850845" y="2897154"/>
                  <a:pt x="820829" y="2806798"/>
                  <a:pt x="798666" y="2761198"/>
                </a:cubicBezTo>
                <a:cubicBezTo>
                  <a:pt x="773970" y="2714562"/>
                  <a:pt x="758278" y="2715446"/>
                  <a:pt x="746962" y="2694939"/>
                </a:cubicBezTo>
                <a:lnTo>
                  <a:pt x="712796" y="2614779"/>
                </a:lnTo>
                <a:lnTo>
                  <a:pt x="697701" y="2600020"/>
                </a:lnTo>
                <a:cubicBezTo>
                  <a:pt x="697743" y="2598787"/>
                  <a:pt x="697784" y="2597555"/>
                  <a:pt x="697823" y="2596321"/>
                </a:cubicBezTo>
                <a:lnTo>
                  <a:pt x="679645" y="2572602"/>
                </a:lnTo>
                <a:lnTo>
                  <a:pt x="680789" y="2571831"/>
                </a:lnTo>
                <a:cubicBezTo>
                  <a:pt x="682946" y="2569560"/>
                  <a:pt x="683757" y="2566863"/>
                  <a:pt x="681771" y="2563200"/>
                </a:cubicBezTo>
                <a:cubicBezTo>
                  <a:pt x="705290" y="2562299"/>
                  <a:pt x="688388" y="2558438"/>
                  <a:pt x="680456" y="2547723"/>
                </a:cubicBezTo>
                <a:cubicBezTo>
                  <a:pt x="679482" y="2534148"/>
                  <a:pt x="677183" y="2493617"/>
                  <a:pt x="675922" y="2481749"/>
                </a:cubicBezTo>
                <a:lnTo>
                  <a:pt x="672894" y="2476509"/>
                </a:lnTo>
                <a:lnTo>
                  <a:pt x="673143" y="2476297"/>
                </a:lnTo>
                <a:cubicBezTo>
                  <a:pt x="673152" y="2474932"/>
                  <a:pt x="672405" y="2473126"/>
                  <a:pt x="670567" y="2470561"/>
                </a:cubicBezTo>
                <a:lnTo>
                  <a:pt x="667369" y="2466951"/>
                </a:lnTo>
                <a:lnTo>
                  <a:pt x="661495" y="2456785"/>
                </a:lnTo>
                <a:cubicBezTo>
                  <a:pt x="661510" y="2455387"/>
                  <a:pt x="661525" y="2453987"/>
                  <a:pt x="661540" y="2452588"/>
                </a:cubicBezTo>
                <a:lnTo>
                  <a:pt x="664540" y="2449913"/>
                </a:lnTo>
                <a:lnTo>
                  <a:pt x="663581" y="2449129"/>
                </a:lnTo>
                <a:cubicBezTo>
                  <a:pt x="653014" y="2444453"/>
                  <a:pt x="642406" y="2445872"/>
                  <a:pt x="663129" y="2426579"/>
                </a:cubicBezTo>
                <a:cubicBezTo>
                  <a:pt x="643271" y="2414167"/>
                  <a:pt x="657229" y="2404769"/>
                  <a:pt x="650205" y="2379928"/>
                </a:cubicBezTo>
                <a:cubicBezTo>
                  <a:pt x="634911" y="2374359"/>
                  <a:pt x="634260" y="2365346"/>
                  <a:pt x="638008" y="2354824"/>
                </a:cubicBezTo>
                <a:cubicBezTo>
                  <a:pt x="621083" y="2334576"/>
                  <a:pt x="620949" y="2310146"/>
                  <a:pt x="609851" y="2284299"/>
                </a:cubicBezTo>
                <a:lnTo>
                  <a:pt x="585585" y="2155739"/>
                </a:lnTo>
                <a:lnTo>
                  <a:pt x="581391" y="2152892"/>
                </a:lnTo>
                <a:cubicBezTo>
                  <a:pt x="578821" y="2150768"/>
                  <a:pt x="577525" y="2149149"/>
                  <a:pt x="577083" y="2147807"/>
                </a:cubicBezTo>
                <a:lnTo>
                  <a:pt x="577251" y="2147544"/>
                </a:lnTo>
                <a:lnTo>
                  <a:pt x="546845" y="2085601"/>
                </a:lnTo>
                <a:cubicBezTo>
                  <a:pt x="538270" y="2073917"/>
                  <a:pt x="486356" y="1955894"/>
                  <a:pt x="470837" y="1931362"/>
                </a:cubicBezTo>
                <a:lnTo>
                  <a:pt x="428154" y="1657167"/>
                </a:lnTo>
                <a:lnTo>
                  <a:pt x="392797" y="1510175"/>
                </a:lnTo>
                <a:cubicBezTo>
                  <a:pt x="380165" y="1504446"/>
                  <a:pt x="369910" y="1451095"/>
                  <a:pt x="372847" y="1440507"/>
                </a:cubicBezTo>
                <a:cubicBezTo>
                  <a:pt x="369015" y="1433783"/>
                  <a:pt x="338503" y="1376212"/>
                  <a:pt x="344479" y="1367690"/>
                </a:cubicBezTo>
                <a:cubicBezTo>
                  <a:pt x="332264" y="1342150"/>
                  <a:pt x="321736" y="1310521"/>
                  <a:pt x="299558" y="1287266"/>
                </a:cubicBezTo>
                <a:cubicBezTo>
                  <a:pt x="277380" y="1264010"/>
                  <a:pt x="259203" y="1269909"/>
                  <a:pt x="243216" y="1249403"/>
                </a:cubicBezTo>
                <a:cubicBezTo>
                  <a:pt x="227230" y="1228898"/>
                  <a:pt x="218454" y="1166841"/>
                  <a:pt x="203639" y="1164232"/>
                </a:cubicBezTo>
                <a:cubicBezTo>
                  <a:pt x="192352" y="1144923"/>
                  <a:pt x="198158" y="1133798"/>
                  <a:pt x="169195" y="1087898"/>
                </a:cubicBezTo>
                <a:cubicBezTo>
                  <a:pt x="139228" y="1002950"/>
                  <a:pt x="140891" y="969630"/>
                  <a:pt x="98775" y="910071"/>
                </a:cubicBezTo>
                <a:cubicBezTo>
                  <a:pt x="45025" y="831068"/>
                  <a:pt x="34038" y="817468"/>
                  <a:pt x="43820" y="712632"/>
                </a:cubicBezTo>
                <a:cubicBezTo>
                  <a:pt x="34816" y="659496"/>
                  <a:pt x="43273" y="613587"/>
                  <a:pt x="44748" y="591246"/>
                </a:cubicBezTo>
                <a:lnTo>
                  <a:pt x="36767" y="546725"/>
                </a:lnTo>
                <a:cubicBezTo>
                  <a:pt x="36093" y="528360"/>
                  <a:pt x="35418" y="509996"/>
                  <a:pt x="34744" y="491632"/>
                </a:cubicBezTo>
                <a:cubicBezTo>
                  <a:pt x="34670" y="458441"/>
                  <a:pt x="29296" y="473054"/>
                  <a:pt x="29222" y="439863"/>
                </a:cubicBezTo>
                <a:cubicBezTo>
                  <a:pt x="29152" y="439762"/>
                  <a:pt x="2578" y="397168"/>
                  <a:pt x="2507" y="397065"/>
                </a:cubicBezTo>
                <a:cubicBezTo>
                  <a:pt x="-7796" y="385479"/>
                  <a:pt x="17492" y="336832"/>
                  <a:pt x="9810" y="317232"/>
                </a:cubicBezTo>
                <a:lnTo>
                  <a:pt x="25323" y="268841"/>
                </a:lnTo>
                <a:cubicBezTo>
                  <a:pt x="20582" y="241406"/>
                  <a:pt x="55391" y="238509"/>
                  <a:pt x="50278" y="195107"/>
                </a:cubicBezTo>
                <a:cubicBezTo>
                  <a:pt x="49891" y="157638"/>
                  <a:pt x="41873" y="124837"/>
                  <a:pt x="47653" y="93413"/>
                </a:cubicBezTo>
                <a:cubicBezTo>
                  <a:pt x="41389" y="80245"/>
                  <a:pt x="38874" y="67990"/>
                  <a:pt x="48323" y="56668"/>
                </a:cubicBezTo>
                <a:cubicBezTo>
                  <a:pt x="46028" y="30349"/>
                  <a:pt x="37896" y="18658"/>
                  <a:pt x="38423" y="5323"/>
                </a:cubicBezTo>
                <a:lnTo>
                  <a:pt x="39875" y="1"/>
                </a:lnTo>
                <a:close/>
              </a:path>
            </a:pathLst>
          </a:custGeom>
          <a:noFill/>
        </p:spPr>
      </p:pic>
    </p:spTree>
    <p:extLst>
      <p:ext uri="{BB962C8B-B14F-4D97-AF65-F5344CB8AC3E}">
        <p14:creationId xmlns:p14="http://schemas.microsoft.com/office/powerpoint/2010/main" val="294786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33067-6713-16AC-8922-195F2A3A7DFB}"/>
              </a:ext>
            </a:extLst>
          </p:cNvPr>
          <p:cNvSpPr>
            <a:spLocks noGrp="1"/>
          </p:cNvSpPr>
          <p:nvPr>
            <p:ph type="title"/>
          </p:nvPr>
        </p:nvSpPr>
        <p:spPr>
          <a:xfrm>
            <a:off x="635000" y="640823"/>
            <a:ext cx="3706694" cy="5583148"/>
          </a:xfrm>
        </p:spPr>
        <p:txBody>
          <a:bodyPr anchor="ctr">
            <a:normAutofit/>
          </a:bodyPr>
          <a:lstStyle/>
          <a:p>
            <a:r>
              <a:rPr lang="en-US" sz="4000" b="1" cap="all" dirty="0">
                <a:solidFill>
                  <a:schemeClr val="tx1"/>
                </a:solidFill>
                <a:latin typeface="Book Antiqua" panose="02040602050305030304" pitchFamily="18" charset="0"/>
              </a:rPr>
              <a:t>FAMILY CAREGIVING IS . . . </a:t>
            </a:r>
          </a:p>
        </p:txBody>
      </p:sp>
      <p:sp>
        <p:nvSpPr>
          <p:cNvPr id="3" name="Content Placeholder 2">
            <a:extLst>
              <a:ext uri="{FF2B5EF4-FFF2-40B4-BE49-F238E27FC236}">
                <a16:creationId xmlns:a16="http://schemas.microsoft.com/office/drawing/2014/main" id="{11E6346E-B856-596F-7D8A-39EE40087681}"/>
              </a:ext>
            </a:extLst>
          </p:cNvPr>
          <p:cNvSpPr>
            <a:spLocks/>
          </p:cNvSpPr>
          <p:nvPr/>
        </p:nvSpPr>
        <p:spPr>
          <a:xfrm>
            <a:off x="4688659" y="1358402"/>
            <a:ext cx="6892310" cy="4141250"/>
          </a:xfrm>
          <a:prstGeom prst="rect">
            <a:avLst/>
          </a:prstGeom>
        </p:spPr>
        <p:txBody>
          <a:bodyPr>
            <a:noAutofit/>
          </a:bodyPr>
          <a:lstStyle/>
          <a:p>
            <a:pPr defTabSz="612648">
              <a:lnSpc>
                <a:spcPct val="90000"/>
              </a:lnSpc>
              <a:spcAft>
                <a:spcPts val="600"/>
              </a:spcAft>
            </a:pPr>
            <a:r>
              <a:rPr lang="en-US" sz="3200" b="1" kern="1200" dirty="0">
                <a:solidFill>
                  <a:schemeClr val="tx1"/>
                </a:solidFill>
                <a:latin typeface="Book Antiqua" panose="02040602050305030304" pitchFamily="18" charset="0"/>
                <a:ea typeface="+mn-ea"/>
                <a:cs typeface="+mn-cs"/>
              </a:rPr>
              <a:t>A SOCIETAL ISSUE:</a:t>
            </a:r>
          </a:p>
          <a:p>
            <a:pPr marL="612648" lvl="1" indent="-457200" defTabSz="612648">
              <a:lnSpc>
                <a:spcPct val="90000"/>
              </a:lnSpc>
              <a:spcAft>
                <a:spcPts val="600"/>
              </a:spcAft>
              <a:buFont typeface="Arial" panose="020B0604020202020204" pitchFamily="34" charset="0"/>
              <a:buChar char="•"/>
            </a:pPr>
            <a:r>
              <a:rPr lang="en-US" sz="2800" kern="1200" dirty="0">
                <a:solidFill>
                  <a:schemeClr val="tx1"/>
                </a:solidFill>
                <a:latin typeface="Book Antiqua" panose="02040602050305030304" pitchFamily="18" charset="0"/>
                <a:ea typeface="+mn-ea"/>
                <a:cs typeface="+mn-cs"/>
              </a:rPr>
              <a:t>53 million caregivers in the United States</a:t>
            </a:r>
          </a:p>
          <a:p>
            <a:pPr marL="612648" lvl="1" indent="-457200" defTabSz="612648">
              <a:lnSpc>
                <a:spcPct val="90000"/>
              </a:lnSpc>
              <a:spcAft>
                <a:spcPts val="600"/>
              </a:spcAft>
              <a:buFont typeface="Arial" panose="020B0604020202020204" pitchFamily="34" charset="0"/>
              <a:buChar char="•"/>
            </a:pPr>
            <a:r>
              <a:rPr lang="en-US" sz="2800" kern="1200" dirty="0">
                <a:solidFill>
                  <a:schemeClr val="tx1"/>
                </a:solidFill>
                <a:latin typeface="Book Antiqua" panose="02040602050305030304" pitchFamily="18" charset="0"/>
                <a:ea typeface="+mn-ea"/>
                <a:cs typeface="+mn-cs"/>
              </a:rPr>
              <a:t>Most caregivers are women</a:t>
            </a:r>
          </a:p>
          <a:p>
            <a:pPr marL="612648" lvl="1" indent="-457200" defTabSz="612648">
              <a:lnSpc>
                <a:spcPct val="90000"/>
              </a:lnSpc>
              <a:spcAft>
                <a:spcPts val="600"/>
              </a:spcAft>
              <a:buFont typeface="Arial" panose="020B0604020202020204" pitchFamily="34" charset="0"/>
              <a:buChar char="•"/>
            </a:pPr>
            <a:r>
              <a:rPr lang="en-US" sz="2800" kern="1200" dirty="0">
                <a:solidFill>
                  <a:schemeClr val="tx1"/>
                </a:solidFill>
                <a:latin typeface="Book Antiqua" panose="02040602050305030304" pitchFamily="18" charset="0"/>
                <a:ea typeface="+mn-ea"/>
                <a:cs typeface="+mn-cs"/>
              </a:rPr>
              <a:t>Provide 25+ hours of caregiving per week</a:t>
            </a:r>
          </a:p>
          <a:p>
            <a:pPr marL="612648" lvl="1" indent="-457200" defTabSz="612648">
              <a:lnSpc>
                <a:spcPct val="90000"/>
              </a:lnSpc>
              <a:spcAft>
                <a:spcPts val="600"/>
              </a:spcAft>
              <a:buFont typeface="Arial" panose="020B0604020202020204" pitchFamily="34" charset="0"/>
              <a:buChar char="•"/>
            </a:pPr>
            <a:r>
              <a:rPr lang="en-US" sz="2800" kern="1200" dirty="0">
                <a:solidFill>
                  <a:schemeClr val="tx1"/>
                </a:solidFill>
                <a:latin typeface="Book Antiqua" panose="02040602050305030304" pitchFamily="18" charset="0"/>
                <a:ea typeface="+mn-ea"/>
                <a:cs typeface="+mn-cs"/>
              </a:rPr>
              <a:t>They are caregivers for 4 – 6 years</a:t>
            </a:r>
          </a:p>
          <a:p>
            <a:pPr marL="612648" lvl="1" indent="-457200" defTabSz="612648">
              <a:lnSpc>
                <a:spcPct val="90000"/>
              </a:lnSpc>
              <a:spcAft>
                <a:spcPts val="600"/>
              </a:spcAft>
              <a:buFont typeface="Arial" panose="020B0604020202020204" pitchFamily="34" charset="0"/>
              <a:buChar char="•"/>
            </a:pPr>
            <a:r>
              <a:rPr lang="en-US" sz="2800" kern="1200" dirty="0">
                <a:solidFill>
                  <a:schemeClr val="tx1"/>
                </a:solidFill>
                <a:latin typeface="Book Antiqua" panose="02040602050305030304" pitchFamily="18" charset="0"/>
                <a:ea typeface="+mn-ea"/>
                <a:cs typeface="+mn-cs"/>
              </a:rPr>
              <a:t>Spend about $7,200/ year in out-of-pocket costs</a:t>
            </a:r>
            <a:endParaRPr lang="en-US" sz="2800" dirty="0">
              <a:latin typeface="Book Antiqua" panose="02040602050305030304" pitchFamily="18" charset="0"/>
            </a:endParaRPr>
          </a:p>
        </p:txBody>
      </p:sp>
    </p:spTree>
    <p:extLst>
      <p:ext uri="{BB962C8B-B14F-4D97-AF65-F5344CB8AC3E}">
        <p14:creationId xmlns:p14="http://schemas.microsoft.com/office/powerpoint/2010/main" val="32441260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Golden wheat against sky">
            <a:extLst>
              <a:ext uri="{FF2B5EF4-FFF2-40B4-BE49-F238E27FC236}">
                <a16:creationId xmlns:a16="http://schemas.microsoft.com/office/drawing/2014/main" id="{073958D0-DEF1-2DD4-A486-5BA05A0745EE}"/>
              </a:ext>
            </a:extLst>
          </p:cNvPr>
          <p:cNvPicPr>
            <a:picLocks noChangeAspect="1"/>
          </p:cNvPicPr>
          <p:nvPr/>
        </p:nvPicPr>
        <p:blipFill rotWithShape="1">
          <a:blip r:embed="rId3"/>
          <a:srcRect l="8791" r="20069" b="-1"/>
          <a:stretch/>
        </p:blipFill>
        <p:spPr>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p:nvSpPr>
          <p:cNvPr id="3" name="TextBox 2">
            <a:extLst>
              <a:ext uri="{FF2B5EF4-FFF2-40B4-BE49-F238E27FC236}">
                <a16:creationId xmlns:a16="http://schemas.microsoft.com/office/drawing/2014/main" id="{2FC475BC-9701-3549-CC4D-791ED3AF3FCE}"/>
              </a:ext>
            </a:extLst>
          </p:cNvPr>
          <p:cNvSpPr txBox="1"/>
          <p:nvPr/>
        </p:nvSpPr>
        <p:spPr>
          <a:xfrm>
            <a:off x="374903" y="619932"/>
            <a:ext cx="5266479" cy="5749871"/>
          </a:xfrm>
          <a:prstGeom prst="rect">
            <a:avLst/>
          </a:prstGeom>
        </p:spPr>
        <p:txBody>
          <a:bodyPr vert="horz" lIns="91440" tIns="45720" rIns="91440" bIns="45720" rtlCol="0" anchor="t">
            <a:noAutofit/>
          </a:bodyPr>
          <a:lstStyle/>
          <a:p>
            <a:pPr marR="0" algn="ctr">
              <a:lnSpc>
                <a:spcPct val="90000"/>
              </a:lnSpc>
              <a:spcBef>
                <a:spcPts val="0"/>
              </a:spcBef>
              <a:spcAft>
                <a:spcPts val="600"/>
              </a:spcAft>
            </a:pPr>
            <a:r>
              <a:rPr lang="en-US" sz="2400" b="1" dirty="0">
                <a:effectLst/>
              </a:rPr>
              <a:t>RESURRECTION ODE</a:t>
            </a:r>
            <a:endParaRPr lang="en-US" sz="1000" dirty="0">
              <a:effectLst/>
            </a:endParaRPr>
          </a:p>
          <a:p>
            <a:pPr marR="0">
              <a:lnSpc>
                <a:spcPct val="90000"/>
              </a:lnSpc>
              <a:spcBef>
                <a:spcPts val="0"/>
              </a:spcBef>
              <a:spcAft>
                <a:spcPts val="600"/>
              </a:spcAft>
            </a:pPr>
            <a:endParaRPr lang="en-US" sz="1000" dirty="0"/>
          </a:p>
          <a:p>
            <a:pPr marR="0">
              <a:lnSpc>
                <a:spcPct val="90000"/>
              </a:lnSpc>
              <a:spcBef>
                <a:spcPts val="0"/>
              </a:spcBef>
              <a:spcAft>
                <a:spcPts val="600"/>
              </a:spcAft>
            </a:pPr>
            <a:r>
              <a:rPr lang="en-US" sz="2400" dirty="0">
                <a:effectLst/>
              </a:rPr>
              <a:t>Having beheld the Resurrection of Christ, let us worship the holy Lord Jesus, the only sinless one.  We venerate your Cross, O Christ, and we praise and glorify your Resurrection.  For you are our God, we know no other than you, and we call upon your name.  Come all you faithful, let us worship the holy Resurrection of Christ.  </a:t>
            </a:r>
            <a:r>
              <a:rPr lang="en-US" sz="2400" b="1" i="1" dirty="0">
                <a:effectLst/>
              </a:rPr>
              <a:t>For behold, through the Cross, joy has come into all the world.</a:t>
            </a:r>
            <a:r>
              <a:rPr lang="en-US" sz="2400" b="1" dirty="0">
                <a:effectLst/>
              </a:rPr>
              <a:t> </a:t>
            </a:r>
            <a:r>
              <a:rPr lang="en-US" sz="2400" dirty="0">
                <a:effectLst/>
              </a:rPr>
              <a:t> Ever blessing the Lord, let us praise his Resurrection.  For by enduring the Cross for us, he has destroyed death by death! </a:t>
            </a:r>
          </a:p>
        </p:txBody>
      </p:sp>
    </p:spTree>
    <p:extLst>
      <p:ext uri="{BB962C8B-B14F-4D97-AF65-F5344CB8AC3E}">
        <p14:creationId xmlns:p14="http://schemas.microsoft.com/office/powerpoint/2010/main" val="29896491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painting of a person in a white robe&#10;&#10;Description automatically generated">
            <a:extLst>
              <a:ext uri="{FF2B5EF4-FFF2-40B4-BE49-F238E27FC236}">
                <a16:creationId xmlns:a16="http://schemas.microsoft.com/office/drawing/2014/main" id="{CBC065C3-AC42-0C83-81EB-4965ABA2045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705" r="11947" b="-1"/>
          <a:stretch/>
        </p:blipFill>
        <p:spPr bwMode="auto">
          <a:xfrm>
            <a:off x="20" y="1282"/>
            <a:ext cx="12191980" cy="6856718"/>
          </a:xfrm>
          <a:prstGeom prst="rect">
            <a:avLst/>
          </a:prstGeom>
          <a:noFill/>
        </p:spPr>
      </p:pic>
    </p:spTree>
    <p:extLst>
      <p:ext uri="{BB962C8B-B14F-4D97-AF65-F5344CB8AC3E}">
        <p14:creationId xmlns:p14="http://schemas.microsoft.com/office/powerpoint/2010/main" val="6148500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4E741-C297-C1B1-61A9-C06ED98E0393}"/>
              </a:ext>
            </a:extLst>
          </p:cNvPr>
          <p:cNvSpPr>
            <a:spLocks noGrp="1"/>
          </p:cNvSpPr>
          <p:nvPr>
            <p:ph type="ctrTitle"/>
          </p:nvPr>
        </p:nvSpPr>
        <p:spPr>
          <a:xfrm rot="21200401">
            <a:off x="629191" y="1249832"/>
            <a:ext cx="8241232" cy="805395"/>
          </a:xfrm>
          <a:solidFill>
            <a:schemeClr val="accent1">
              <a:lumMod val="20000"/>
              <a:lumOff val="80000"/>
            </a:schemeClr>
          </a:solidFill>
          <a:ln w="38100">
            <a:solidFill>
              <a:schemeClr val="accent2"/>
            </a:solidFill>
          </a:ln>
        </p:spPr>
        <p:txBody>
          <a:bodyPr anchor="b">
            <a:noAutofit/>
          </a:bodyPr>
          <a:lstStyle/>
          <a:p>
            <a:pPr algn="ctr">
              <a:lnSpc>
                <a:spcPct val="100000"/>
              </a:lnSpc>
            </a:pPr>
            <a:br>
              <a:rPr lang="en-US" sz="4000" b="1" dirty="0">
                <a:solidFill>
                  <a:schemeClr val="tx2"/>
                </a:solidFill>
                <a:latin typeface="Book Antiqua" panose="02040602050305030304" pitchFamily="18" charset="0"/>
              </a:rPr>
            </a:br>
            <a:r>
              <a:rPr lang="en-US" b="1" dirty="0">
                <a:solidFill>
                  <a:schemeClr val="tx2"/>
                </a:solidFill>
                <a:latin typeface="Book Antiqua" panose="02040602050305030304" pitchFamily="18" charset="0"/>
              </a:rPr>
              <a:t>A CALL-TO-ACTION</a:t>
            </a:r>
          </a:p>
        </p:txBody>
      </p:sp>
      <p:sp>
        <p:nvSpPr>
          <p:cNvPr id="3" name="Subtitle 2">
            <a:extLst>
              <a:ext uri="{FF2B5EF4-FFF2-40B4-BE49-F238E27FC236}">
                <a16:creationId xmlns:a16="http://schemas.microsoft.com/office/drawing/2014/main" id="{A7510A08-54AC-E491-F5A7-CF3C833D47DE}"/>
              </a:ext>
            </a:extLst>
          </p:cNvPr>
          <p:cNvSpPr>
            <a:spLocks noGrp="1"/>
          </p:cNvSpPr>
          <p:nvPr>
            <p:ph type="subTitle" idx="1"/>
          </p:nvPr>
        </p:nvSpPr>
        <p:spPr>
          <a:xfrm>
            <a:off x="808383" y="2971454"/>
            <a:ext cx="9024731" cy="3106463"/>
          </a:xfrm>
          <a:solidFill>
            <a:schemeClr val="accent1">
              <a:lumMod val="20000"/>
              <a:lumOff val="80000"/>
            </a:schemeClr>
          </a:solidFill>
          <a:ln w="57150">
            <a:solidFill>
              <a:schemeClr val="accent2"/>
            </a:solidFill>
          </a:ln>
        </p:spPr>
        <p:txBody>
          <a:bodyPr>
            <a:noAutofit/>
          </a:bodyPr>
          <a:lstStyle/>
          <a:p>
            <a:pPr algn="ctr">
              <a:lnSpc>
                <a:spcPct val="100000"/>
              </a:lnSpc>
              <a:spcBef>
                <a:spcPts val="0"/>
              </a:spcBef>
            </a:pPr>
            <a:r>
              <a:rPr lang="en-US" sz="3200" b="1" i="1" dirty="0">
                <a:solidFill>
                  <a:schemeClr val="tx2"/>
                </a:solidFill>
                <a:latin typeface="Book Antiqua" panose="02040602050305030304" pitchFamily="18" charset="0"/>
              </a:rPr>
              <a:t>When you return home to your parishes, </a:t>
            </a:r>
          </a:p>
          <a:p>
            <a:pPr algn="ctr">
              <a:lnSpc>
                <a:spcPct val="100000"/>
              </a:lnSpc>
              <a:spcBef>
                <a:spcPts val="0"/>
              </a:spcBef>
            </a:pPr>
            <a:r>
              <a:rPr lang="en-US" sz="3200" b="1" i="1" dirty="0">
                <a:solidFill>
                  <a:schemeClr val="tx2"/>
                </a:solidFill>
                <a:latin typeface="Book Antiqua" panose="02040602050305030304" pitchFamily="18" charset="0"/>
              </a:rPr>
              <a:t>Philoptochos Chapters and Metropolises, </a:t>
            </a:r>
          </a:p>
          <a:p>
            <a:pPr algn="ctr">
              <a:lnSpc>
                <a:spcPct val="100000"/>
              </a:lnSpc>
              <a:spcBef>
                <a:spcPts val="0"/>
              </a:spcBef>
            </a:pPr>
            <a:r>
              <a:rPr lang="en-US" sz="3200" b="1" i="1" dirty="0">
                <a:solidFill>
                  <a:schemeClr val="tx2"/>
                </a:solidFill>
                <a:latin typeface="Book Antiqua" panose="02040602050305030304" pitchFamily="18" charset="0"/>
              </a:rPr>
              <a:t>are there actions you can take </a:t>
            </a:r>
          </a:p>
          <a:p>
            <a:pPr algn="ctr">
              <a:lnSpc>
                <a:spcPct val="100000"/>
              </a:lnSpc>
              <a:spcBef>
                <a:spcPts val="0"/>
              </a:spcBef>
            </a:pPr>
            <a:r>
              <a:rPr lang="en-US" sz="3200" b="1" i="1" dirty="0">
                <a:solidFill>
                  <a:schemeClr val="tx2"/>
                </a:solidFill>
                <a:latin typeface="Book Antiqua" panose="02040602050305030304" pitchFamily="18" charset="0"/>
              </a:rPr>
              <a:t>– regardless how small – </a:t>
            </a:r>
          </a:p>
          <a:p>
            <a:pPr algn="ctr">
              <a:lnSpc>
                <a:spcPct val="100000"/>
              </a:lnSpc>
              <a:spcBef>
                <a:spcPts val="0"/>
              </a:spcBef>
            </a:pPr>
            <a:r>
              <a:rPr lang="en-US" sz="3200" b="1" i="1" dirty="0">
                <a:solidFill>
                  <a:schemeClr val="tx2"/>
                </a:solidFill>
                <a:latin typeface="Book Antiqua" panose="02040602050305030304" pitchFamily="18" charset="0"/>
              </a:rPr>
              <a:t>to respond to the needs of local caregivers in your own communities?</a:t>
            </a:r>
          </a:p>
        </p:txBody>
      </p:sp>
    </p:spTree>
    <p:extLst>
      <p:ext uri="{BB962C8B-B14F-4D97-AF65-F5344CB8AC3E}">
        <p14:creationId xmlns:p14="http://schemas.microsoft.com/office/powerpoint/2010/main" val="2777858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5F09190-FFE9-84D7-8C8F-F15B95354C15}"/>
              </a:ext>
            </a:extLst>
          </p:cNvPr>
          <p:cNvSpPr txBox="1"/>
          <p:nvPr/>
        </p:nvSpPr>
        <p:spPr>
          <a:xfrm>
            <a:off x="4810539" y="1245705"/>
            <a:ext cx="6096000" cy="3952813"/>
          </a:xfrm>
          <a:prstGeom prst="rect">
            <a:avLst/>
          </a:prstGeom>
          <a:noFill/>
        </p:spPr>
        <p:txBody>
          <a:bodyPr wrap="square">
            <a:spAutoFit/>
          </a:bodyPr>
          <a:lstStyle/>
          <a:p>
            <a:pPr marL="0" indent="0" defTabSz="612648">
              <a:lnSpc>
                <a:spcPct val="90000"/>
              </a:lnSpc>
              <a:spcBef>
                <a:spcPts val="0"/>
              </a:spcBef>
              <a:spcAft>
                <a:spcPts val="600"/>
              </a:spcAft>
              <a:buNone/>
            </a:pPr>
            <a:r>
              <a:rPr lang="en-US" sz="3200" b="1" kern="1200" dirty="0">
                <a:solidFill>
                  <a:schemeClr val="tx1"/>
                </a:solidFill>
                <a:latin typeface="Book Antiqua" panose="02040602050305030304" pitchFamily="18" charset="0"/>
                <a:ea typeface="+mn-ea"/>
                <a:cs typeface="+mn-cs"/>
              </a:rPr>
              <a:t>A PHILOPTOCHOS ISSUE: </a:t>
            </a:r>
          </a:p>
          <a:p>
            <a:pPr marL="457200" indent="-457200" defTabSz="612648">
              <a:lnSpc>
                <a:spcPct val="90000"/>
              </a:lnSpc>
              <a:spcBef>
                <a:spcPts val="0"/>
              </a:spcBef>
              <a:spcAft>
                <a:spcPts val="600"/>
              </a:spcAft>
              <a:buFont typeface="Arial" panose="020B0604020202020204" pitchFamily="34" charset="0"/>
              <a:buChar char="•"/>
            </a:pPr>
            <a:r>
              <a:rPr lang="en-US" sz="3000" kern="1200" dirty="0">
                <a:solidFill>
                  <a:schemeClr val="tx1"/>
                </a:solidFill>
                <a:latin typeface="Book Antiqua" panose="02040602050305030304" pitchFamily="18" charset="0"/>
                <a:ea typeface="+mn-ea"/>
                <a:cs typeface="+mn-cs"/>
              </a:rPr>
              <a:t>A significant number of Philoptochos members were, currently are or will be caregivers in the future.  </a:t>
            </a:r>
          </a:p>
          <a:p>
            <a:pPr marL="0" indent="0" defTabSz="612648">
              <a:lnSpc>
                <a:spcPct val="90000"/>
              </a:lnSpc>
              <a:spcBef>
                <a:spcPts val="0"/>
              </a:spcBef>
              <a:spcAft>
                <a:spcPts val="600"/>
              </a:spcAft>
              <a:buNone/>
            </a:pPr>
            <a:endParaRPr lang="en-US" sz="2000" dirty="0">
              <a:latin typeface="Book Antiqua" panose="02040602050305030304" pitchFamily="18" charset="0"/>
            </a:endParaRPr>
          </a:p>
          <a:p>
            <a:pPr marL="457200" indent="-457200" defTabSz="612648">
              <a:lnSpc>
                <a:spcPct val="90000"/>
              </a:lnSpc>
              <a:spcBef>
                <a:spcPts val="0"/>
              </a:spcBef>
              <a:spcAft>
                <a:spcPts val="600"/>
              </a:spcAft>
              <a:buFont typeface="Arial" panose="020B0604020202020204" pitchFamily="34" charset="0"/>
              <a:buChar char="•"/>
            </a:pPr>
            <a:r>
              <a:rPr lang="en-US" sz="3000" kern="1200" dirty="0">
                <a:solidFill>
                  <a:schemeClr val="tx1"/>
                </a:solidFill>
                <a:latin typeface="Book Antiqua" panose="02040602050305030304" pitchFamily="18" charset="0"/>
                <a:ea typeface="+mn-ea"/>
                <a:cs typeface="+mn-cs"/>
              </a:rPr>
              <a:t>As more and more people live longer, still others are likely to need caregiving going forward.  </a:t>
            </a:r>
            <a:endParaRPr lang="en-US" sz="3000" dirty="0">
              <a:latin typeface="Book Antiqua" panose="02040602050305030304" pitchFamily="18" charset="0"/>
            </a:endParaRPr>
          </a:p>
        </p:txBody>
      </p:sp>
      <p:sp>
        <p:nvSpPr>
          <p:cNvPr id="6" name="Title 1">
            <a:extLst>
              <a:ext uri="{FF2B5EF4-FFF2-40B4-BE49-F238E27FC236}">
                <a16:creationId xmlns:a16="http://schemas.microsoft.com/office/drawing/2014/main" id="{5B373C0A-FE15-B578-4EB0-77A28B636DF7}"/>
              </a:ext>
            </a:extLst>
          </p:cNvPr>
          <p:cNvSpPr txBox="1">
            <a:spLocks/>
          </p:cNvSpPr>
          <p:nvPr/>
        </p:nvSpPr>
        <p:spPr>
          <a:xfrm>
            <a:off x="635000" y="640823"/>
            <a:ext cx="3698457" cy="5583148"/>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sz="4000" b="1" cap="all" dirty="0">
                <a:latin typeface="Book Antiqua" panose="02040602050305030304" pitchFamily="18" charset="0"/>
              </a:rPr>
              <a:t>FAMILY CAREGIVING IS . . . </a:t>
            </a:r>
          </a:p>
        </p:txBody>
      </p:sp>
      <p:cxnSp>
        <p:nvCxnSpPr>
          <p:cNvPr id="8" name="Straight Connector 7">
            <a:extLst>
              <a:ext uri="{FF2B5EF4-FFF2-40B4-BE49-F238E27FC236}">
                <a16:creationId xmlns:a16="http://schemas.microsoft.com/office/drawing/2014/main" id="{75D61419-3934-AEF6-0FAF-7C39C9868C2E}"/>
              </a:ext>
            </a:extLst>
          </p:cNvPr>
          <p:cNvCxnSpPr/>
          <p:nvPr/>
        </p:nvCxnSpPr>
        <p:spPr>
          <a:xfrm>
            <a:off x="4333461" y="954157"/>
            <a:ext cx="0" cy="5049078"/>
          </a:xfrm>
          <a:prstGeom prst="line">
            <a:avLst/>
          </a:prstGeom>
          <a:ln w="38100">
            <a:solidFill>
              <a:schemeClr val="accent2"/>
            </a:solidFill>
          </a:ln>
        </p:spPr>
        <p:style>
          <a:lnRef idx="2">
            <a:schemeClr val="dk1"/>
          </a:lnRef>
          <a:fillRef idx="0">
            <a:schemeClr val="dk1"/>
          </a:fillRef>
          <a:effectRef idx="1">
            <a:schemeClr val="dk1"/>
          </a:effectRef>
          <a:fontRef idx="minor">
            <a:schemeClr val="tx1"/>
          </a:fontRef>
        </p:style>
      </p:cxnSp>
      <p:sp>
        <p:nvSpPr>
          <p:cNvPr id="9" name="TextBox 8">
            <a:extLst>
              <a:ext uri="{FF2B5EF4-FFF2-40B4-BE49-F238E27FC236}">
                <a16:creationId xmlns:a16="http://schemas.microsoft.com/office/drawing/2014/main" id="{8B3B4B2F-B256-B411-31AE-E3F1E157E24A}"/>
              </a:ext>
            </a:extLst>
          </p:cNvPr>
          <p:cNvSpPr txBox="1"/>
          <p:nvPr/>
        </p:nvSpPr>
        <p:spPr>
          <a:xfrm>
            <a:off x="5393634" y="5420117"/>
            <a:ext cx="4929809" cy="461665"/>
          </a:xfrm>
          <a:prstGeom prst="rect">
            <a:avLst/>
          </a:prstGeom>
          <a:noFill/>
        </p:spPr>
        <p:txBody>
          <a:bodyPr wrap="square" rtlCol="0">
            <a:spAutoFit/>
          </a:bodyPr>
          <a:lstStyle/>
          <a:p>
            <a:pPr algn="ctr"/>
            <a:r>
              <a:rPr lang="en-US" sz="2400" b="1" i="1" dirty="0">
                <a:latin typeface="Book Antiqua" panose="02040602050305030304" pitchFamily="18" charset="0"/>
              </a:rPr>
              <a:t>Forewarned is forearmed</a:t>
            </a:r>
          </a:p>
        </p:txBody>
      </p:sp>
    </p:spTree>
    <p:extLst>
      <p:ext uri="{BB962C8B-B14F-4D97-AF65-F5344CB8AC3E}">
        <p14:creationId xmlns:p14="http://schemas.microsoft.com/office/powerpoint/2010/main" val="3066692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8C59A-1731-CF57-5609-84CCFE90D0EA}"/>
              </a:ext>
            </a:extLst>
          </p:cNvPr>
          <p:cNvSpPr>
            <a:spLocks noGrp="1"/>
          </p:cNvSpPr>
          <p:nvPr>
            <p:ph type="title"/>
          </p:nvPr>
        </p:nvSpPr>
        <p:spPr>
          <a:xfrm>
            <a:off x="636104" y="1073426"/>
            <a:ext cx="5459896" cy="3366052"/>
          </a:xfrm>
        </p:spPr>
        <p:txBody>
          <a:bodyPr vert="horz" lIns="91440" tIns="45720" rIns="91440" bIns="45720" rtlCol="0" anchor="b">
            <a:normAutofit fontScale="90000"/>
          </a:bodyPr>
          <a:lstStyle/>
          <a:p>
            <a:pPr algn="ctr"/>
            <a:r>
              <a:rPr lang="en-US" sz="4900" b="1" dirty="0">
                <a:solidFill>
                  <a:schemeClr val="tx1"/>
                </a:solidFill>
                <a:latin typeface="Book Antiqua" panose="02040602050305030304" pitchFamily="18" charset="0"/>
              </a:rPr>
              <a:t>CAREGIVING IN A </a:t>
            </a:r>
            <a:br>
              <a:rPr lang="en-US" sz="4900" b="1" dirty="0">
                <a:solidFill>
                  <a:schemeClr val="tx1"/>
                </a:solidFill>
                <a:latin typeface="Book Antiqua" panose="02040602050305030304" pitchFamily="18" charset="0"/>
              </a:rPr>
            </a:br>
            <a:r>
              <a:rPr lang="en-US" sz="4900" b="1" dirty="0">
                <a:solidFill>
                  <a:schemeClr val="tx1"/>
                </a:solidFill>
                <a:latin typeface="Book Antiqua" panose="02040602050305030304" pitchFamily="18" charset="0"/>
              </a:rPr>
              <a:t>GREEK ORTHODOX FAMILY</a:t>
            </a:r>
            <a:br>
              <a:rPr lang="en-US" sz="3000" b="1" dirty="0">
                <a:solidFill>
                  <a:schemeClr val="tx1"/>
                </a:solidFill>
              </a:rPr>
            </a:br>
            <a:endParaRPr lang="en-US" sz="3600" b="1" dirty="0">
              <a:solidFill>
                <a:schemeClr val="tx1"/>
              </a:solidFill>
              <a:latin typeface="Book Antiqua" panose="02040602050305030304" pitchFamily="18" charset="0"/>
            </a:endParaRPr>
          </a:p>
        </p:txBody>
      </p:sp>
      <p:pic>
        <p:nvPicPr>
          <p:cNvPr id="4" name="Picture 3" descr="Fireworks">
            <a:extLst>
              <a:ext uri="{FF2B5EF4-FFF2-40B4-BE49-F238E27FC236}">
                <a16:creationId xmlns:a16="http://schemas.microsoft.com/office/drawing/2014/main" id="{DCEB8409-B4FC-CB4C-F359-8BC4256204FE}"/>
              </a:ext>
            </a:extLst>
          </p:cNvPr>
          <p:cNvPicPr>
            <a:picLocks noChangeAspect="1"/>
          </p:cNvPicPr>
          <p:nvPr/>
        </p:nvPicPr>
        <p:blipFill rotWithShape="1">
          <a:blip r:embed="rId2"/>
          <a:srcRect r="33047" b="-1"/>
          <a:stretch/>
        </p:blipFill>
        <p:spPr>
          <a:xfrm>
            <a:off x="6096000" y="10"/>
            <a:ext cx="6094477"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TextBox 2">
            <a:extLst>
              <a:ext uri="{FF2B5EF4-FFF2-40B4-BE49-F238E27FC236}">
                <a16:creationId xmlns:a16="http://schemas.microsoft.com/office/drawing/2014/main" id="{B55960BB-04F3-FB35-7D8C-B427D1A71A6A}"/>
              </a:ext>
            </a:extLst>
          </p:cNvPr>
          <p:cNvSpPr txBox="1"/>
          <p:nvPr/>
        </p:nvSpPr>
        <p:spPr>
          <a:xfrm>
            <a:off x="1245706" y="4859948"/>
            <a:ext cx="4850294" cy="646331"/>
          </a:xfrm>
          <a:prstGeom prst="rect">
            <a:avLst/>
          </a:prstGeom>
          <a:noFill/>
        </p:spPr>
        <p:txBody>
          <a:bodyPr wrap="square" rtlCol="0">
            <a:spAutoFit/>
          </a:bodyPr>
          <a:lstStyle/>
          <a:p>
            <a:pPr algn="r"/>
            <a:r>
              <a:rPr lang="en-US" sz="3600" b="1" dirty="0">
                <a:solidFill>
                  <a:schemeClr val="tx1"/>
                </a:solidFill>
                <a:latin typeface="Book Antiqua" panose="02040602050305030304" pitchFamily="18" charset="0"/>
              </a:rPr>
              <a:t>Anna Vedouras, J.D.</a:t>
            </a:r>
            <a:endParaRPr lang="en-US" sz="3600" dirty="0"/>
          </a:p>
        </p:txBody>
      </p:sp>
    </p:spTree>
    <p:extLst>
      <p:ext uri="{BB962C8B-B14F-4D97-AF65-F5344CB8AC3E}">
        <p14:creationId xmlns:p14="http://schemas.microsoft.com/office/powerpoint/2010/main" val="386266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6089E65-CE61-F7A2-1BB7-7269ED7D9519}"/>
              </a:ext>
            </a:extLst>
          </p:cNvPr>
          <p:cNvSpPr txBox="1"/>
          <p:nvPr/>
        </p:nvSpPr>
        <p:spPr>
          <a:xfrm>
            <a:off x="785190" y="712872"/>
            <a:ext cx="10399643" cy="5432256"/>
          </a:xfrm>
          <a:prstGeom prst="rect">
            <a:avLst/>
          </a:prstGeom>
          <a:noFill/>
          <a:ln>
            <a:solidFill>
              <a:schemeClr val="accent2"/>
            </a:solidFill>
          </a:ln>
        </p:spPr>
        <p:txBody>
          <a:bodyPr wrap="square">
            <a:spAutoFit/>
          </a:bodyPr>
          <a:lstStyle/>
          <a:p>
            <a:pPr marL="0" marR="0" algn="ctr">
              <a:spcBef>
                <a:spcPts val="0"/>
              </a:spcBef>
              <a:spcAft>
                <a:spcPts val="0"/>
              </a:spcAft>
            </a:pPr>
            <a:r>
              <a:rPr lang="en-US" sz="2400" b="1" cap="all" dirty="0">
                <a:effectLst/>
                <a:latin typeface="Book Antiqua" panose="02040602050305030304" pitchFamily="18" charset="0"/>
                <a:ea typeface="Times New Roman" panose="02020603050405020304" pitchFamily="18" charset="0"/>
              </a:rPr>
              <a:t>Anna Vedouras, J.D. </a:t>
            </a:r>
            <a:endParaRPr lang="en-US" sz="2400" b="1" dirty="0">
              <a:effectLst/>
              <a:latin typeface="Aptos" panose="020B0004020202020204" pitchFamily="34" charset="0"/>
              <a:ea typeface="Aptos" panose="020B0004020202020204" pitchFamily="34" charset="0"/>
              <a:cs typeface="Aptos" panose="020B0004020202020204" pitchFamily="34" charset="0"/>
            </a:endParaRPr>
          </a:p>
          <a:p>
            <a:pPr marL="0" marR="0" algn="just">
              <a:spcBef>
                <a:spcPts val="0"/>
              </a:spcBef>
              <a:spcAft>
                <a:spcPts val="0"/>
              </a:spcAft>
            </a:pPr>
            <a:r>
              <a:rPr lang="en-US" sz="1700" dirty="0">
                <a:effectLst/>
                <a:latin typeface="Book Antiqua" panose="02040602050305030304" pitchFamily="18" charset="0"/>
                <a:ea typeface="Aptos" panose="020B0004020202020204" pitchFamily="34" charset="0"/>
                <a:cs typeface="Aptos" panose="020B0004020202020204" pitchFamily="34" charset="0"/>
              </a:rPr>
              <a:t>Anna Vedouras is a second generation Philoptochos Board member who has a strong commitment to service. She is an attorney who served in Federal service for over 33 years before her retirement in 2022.  She specialized in Labor and Employment Law for over 20 years; managed various departments in operations, and her in last position was appointed to the position Executive Director of the Cleveland Federal Executive Board. Anna Vedouras has been a member of the </a:t>
            </a:r>
            <a:r>
              <a:rPr lang="en-US" sz="1700" dirty="0" err="1">
                <a:effectLst/>
                <a:latin typeface="Book Antiqua" panose="02040602050305030304" pitchFamily="18" charset="0"/>
                <a:ea typeface="Aptos" panose="020B0004020202020204" pitchFamily="34" charset="0"/>
                <a:cs typeface="Aptos" panose="020B0004020202020204" pitchFamily="34" charset="0"/>
              </a:rPr>
              <a:t>Sts</a:t>
            </a:r>
            <a:r>
              <a:rPr lang="en-US" sz="1700" dirty="0">
                <a:effectLst/>
                <a:latin typeface="Book Antiqua" panose="02040602050305030304" pitchFamily="18" charset="0"/>
                <a:ea typeface="Aptos" panose="020B0004020202020204" pitchFamily="34" charset="0"/>
                <a:cs typeface="Aptos" panose="020B0004020202020204" pitchFamily="34" charset="0"/>
              </a:rPr>
              <a:t>. Constantine &amp; Helen, Cleveland Heights, Ohio, Philoptochos for over 30 years. She has served on its Boards various times in different roles.  Anna’s commitment to service has reached deep into the greater Cleveland Community. She has served on numerous non-profit boards in various positions including: The Cleveland </a:t>
            </a:r>
            <a:r>
              <a:rPr lang="en-US" sz="1700" dirty="0" err="1">
                <a:effectLst/>
                <a:latin typeface="Book Antiqua" panose="02040602050305030304" pitchFamily="18" charset="0"/>
                <a:ea typeface="Aptos" panose="020B0004020202020204" pitchFamily="34" charset="0"/>
                <a:cs typeface="Aptos" panose="020B0004020202020204" pitchFamily="34" charset="0"/>
              </a:rPr>
              <a:t>PlayHouse</a:t>
            </a:r>
            <a:r>
              <a:rPr lang="en-US" sz="1700" dirty="0">
                <a:effectLst/>
                <a:latin typeface="Book Antiqua" panose="02040602050305030304" pitchFamily="18" charset="0"/>
                <a:ea typeface="Aptos" panose="020B0004020202020204" pitchFamily="34" charset="0"/>
                <a:cs typeface="Aptos" panose="020B0004020202020204" pitchFamily="34" charset="0"/>
              </a:rPr>
              <a:t>, The Center for the Prevention of Domestic Violence, Museum of Contemporary Art, The Cleveland International Film Festival (during which she also served as President), FOCUS North America and St. Herman’s House of Hospitality. Anna was appointed to the National Board of Philoptochos in 2022 by Archbishop Elpidophoros.  She has served on the Pittsburgh Metropolis Philoptochos board since 2020 and serves as the vice president of both the Metropolis Philoptochos and the Philoptochos of </a:t>
            </a:r>
            <a:r>
              <a:rPr lang="en-US" sz="1700" dirty="0" err="1">
                <a:effectLst/>
                <a:latin typeface="Book Antiqua" panose="02040602050305030304" pitchFamily="18" charset="0"/>
                <a:ea typeface="Aptos" panose="020B0004020202020204" pitchFamily="34" charset="0"/>
                <a:cs typeface="Aptos" panose="020B0004020202020204" pitchFamily="34" charset="0"/>
              </a:rPr>
              <a:t>Sts</a:t>
            </a:r>
            <a:r>
              <a:rPr lang="en-US" sz="1700" dirty="0">
                <a:effectLst/>
                <a:latin typeface="Book Antiqua" panose="02040602050305030304" pitchFamily="18" charset="0"/>
                <a:ea typeface="Aptos" panose="020B0004020202020204" pitchFamily="34" charset="0"/>
                <a:cs typeface="Aptos" panose="020B0004020202020204" pitchFamily="34" charset="0"/>
              </a:rPr>
              <a:t>. Constantine &amp; Helen, Cleveland Heights, OH.  She and her husband Jack Ramsey (currently serving on the parish council) are active members of </a:t>
            </a:r>
            <a:r>
              <a:rPr lang="en-US" sz="1700" dirty="0" err="1">
                <a:effectLst/>
                <a:latin typeface="Book Antiqua" panose="02040602050305030304" pitchFamily="18" charset="0"/>
                <a:ea typeface="Aptos" panose="020B0004020202020204" pitchFamily="34" charset="0"/>
                <a:cs typeface="Aptos" panose="020B0004020202020204" pitchFamily="34" charset="0"/>
              </a:rPr>
              <a:t>Sts</a:t>
            </a:r>
            <a:r>
              <a:rPr lang="en-US" sz="1700" dirty="0">
                <a:effectLst/>
                <a:latin typeface="Book Antiqua" panose="02040602050305030304" pitchFamily="18" charset="0"/>
                <a:ea typeface="Aptos" panose="020B0004020202020204" pitchFamily="34" charset="0"/>
                <a:cs typeface="Aptos" panose="020B0004020202020204" pitchFamily="34" charset="0"/>
              </a:rPr>
              <a:t>. Constantine &amp; Helen Cathedral, Cleveland Hts., Ohio. When not volunteering, caregiving or supporting their family by attending events for their five grandchildren Anna and Jack enjoy numerous passions including traveling and long-distance hiking.   Anna received her B.A. from the University of Michigan, Ann Arbor, and her J.D. from Cleveland State University. She attended the Public Leadership and Policy program at the Harvard Kennedy School. </a:t>
            </a:r>
            <a:endParaRPr lang="en-US" sz="1700" dirty="0">
              <a:effectLst/>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4182109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n old person smiling at camera&#10;&#10;Description automatically generated">
            <a:extLst>
              <a:ext uri="{FF2B5EF4-FFF2-40B4-BE49-F238E27FC236}">
                <a16:creationId xmlns:a16="http://schemas.microsoft.com/office/drawing/2014/main" id="{C9830BCE-590C-4D68-88DB-B822D76CDDB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5269" r="-3" b="11236"/>
          <a:stretch/>
        </p:blipFill>
        <p:spPr>
          <a:xfrm>
            <a:off x="344556" y="237382"/>
            <a:ext cx="3658481" cy="3097203"/>
          </a:xfrm>
          <a:prstGeom prst="rect">
            <a:avLst/>
          </a:prstGeom>
        </p:spPr>
      </p:pic>
      <p:pic>
        <p:nvPicPr>
          <p:cNvPr id="11" name="Picture 10" descr="Two women standing next to each other&#10;&#10;Description automatically generated">
            <a:extLst>
              <a:ext uri="{FF2B5EF4-FFF2-40B4-BE49-F238E27FC236}">
                <a16:creationId xmlns:a16="http://schemas.microsoft.com/office/drawing/2014/main" id="{5421FEC6-90D1-1C7D-5FD5-059C00B663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409" r="-3" b="-3"/>
          <a:stretch/>
        </p:blipFill>
        <p:spPr>
          <a:xfrm>
            <a:off x="8249913" y="3523414"/>
            <a:ext cx="3576801" cy="2811125"/>
          </a:xfrm>
          <a:prstGeom prst="rect">
            <a:avLst/>
          </a:prstGeom>
        </p:spPr>
      </p:pic>
      <p:pic>
        <p:nvPicPr>
          <p:cNvPr id="10" name="Picture 9" descr="An old person in a red jacket and hat&#10;&#10;Description automatically generated">
            <a:extLst>
              <a:ext uri="{FF2B5EF4-FFF2-40B4-BE49-F238E27FC236}">
                <a16:creationId xmlns:a16="http://schemas.microsoft.com/office/drawing/2014/main" id="{31B1FD95-2E60-3B03-917B-054EFC39A2F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814" r="13145"/>
          <a:stretch/>
        </p:blipFill>
        <p:spPr>
          <a:xfrm>
            <a:off x="4094479" y="344557"/>
            <a:ext cx="4014047" cy="6281530"/>
          </a:xfrm>
          <a:prstGeom prst="rect">
            <a:avLst/>
          </a:prstGeom>
        </p:spPr>
      </p:pic>
      <p:pic>
        <p:nvPicPr>
          <p:cNvPr id="8" name="Picture 7" descr="A person sitting on a chair&#10;&#10;Description automatically generated">
            <a:extLst>
              <a:ext uri="{FF2B5EF4-FFF2-40B4-BE49-F238E27FC236}">
                <a16:creationId xmlns:a16="http://schemas.microsoft.com/office/drawing/2014/main" id="{89D2CBA9-1605-E0B6-E5FC-BF1606ADFEB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82" r="-2" b="38653"/>
          <a:stretch/>
        </p:blipFill>
        <p:spPr>
          <a:xfrm>
            <a:off x="8249913" y="390278"/>
            <a:ext cx="3380187" cy="3038722"/>
          </a:xfrm>
          <a:prstGeom prst="rect">
            <a:avLst/>
          </a:prstGeom>
        </p:spPr>
      </p:pic>
      <p:pic>
        <p:nvPicPr>
          <p:cNvPr id="7" name="Picture 6" descr="A person smiling at the camera&#10;&#10;Description automatically generated">
            <a:extLst>
              <a:ext uri="{FF2B5EF4-FFF2-40B4-BE49-F238E27FC236}">
                <a16:creationId xmlns:a16="http://schemas.microsoft.com/office/drawing/2014/main" id="{760DCD48-BDB7-E6B6-1DCA-3EFC65FCD21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8880" r="-2" b="14503"/>
          <a:stretch/>
        </p:blipFill>
        <p:spPr>
          <a:xfrm>
            <a:off x="223923" y="3523414"/>
            <a:ext cx="3526442" cy="3176236"/>
          </a:xfrm>
          <a:prstGeom prst="rect">
            <a:avLst/>
          </a:prstGeom>
        </p:spPr>
      </p:pic>
    </p:spTree>
    <p:extLst>
      <p:ext uri="{BB962C8B-B14F-4D97-AF65-F5344CB8AC3E}">
        <p14:creationId xmlns:p14="http://schemas.microsoft.com/office/powerpoint/2010/main" val="2866532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descr="Arrows pointing towards light">
            <a:extLst>
              <a:ext uri="{FF2B5EF4-FFF2-40B4-BE49-F238E27FC236}">
                <a16:creationId xmlns:a16="http://schemas.microsoft.com/office/drawing/2014/main" id="{E80C875C-40DA-6A4C-5F7C-4286C41CC946}"/>
              </a:ext>
            </a:extLst>
          </p:cNvPr>
          <p:cNvPicPr>
            <a:picLocks noChangeAspect="1"/>
          </p:cNvPicPr>
          <p:nvPr/>
        </p:nvPicPr>
        <p:blipFill rotWithShape="1">
          <a:blip r:embed="rId3"/>
          <a:srcRect b="15730"/>
          <a:stretch/>
        </p:blipFill>
        <p:spPr>
          <a:xfrm>
            <a:off x="20" y="-1"/>
            <a:ext cx="12191980" cy="6858002"/>
          </a:xfrm>
          <a:custGeom>
            <a:avLst/>
            <a:gdLst/>
            <a:ahLst/>
            <a:cxnLst/>
            <a:rect l="l" t="t" r="r" b="b"/>
            <a:pathLst>
              <a:path w="12192000" h="6858002">
                <a:moveTo>
                  <a:pt x="5307101" y="6857999"/>
                </a:moveTo>
                <a:lnTo>
                  <a:pt x="12192000" y="6857999"/>
                </a:lnTo>
                <a:lnTo>
                  <a:pt x="12192000" y="6858002"/>
                </a:lnTo>
                <a:lnTo>
                  <a:pt x="5307088" y="6858002"/>
                </a:lnTo>
                <a:close/>
                <a:moveTo>
                  <a:pt x="0" y="0"/>
                </a:moveTo>
                <a:lnTo>
                  <a:pt x="12192000" y="0"/>
                </a:lnTo>
                <a:lnTo>
                  <a:pt x="12192000" y="6277972"/>
                </a:lnTo>
                <a:lnTo>
                  <a:pt x="12152890" y="6290206"/>
                </a:lnTo>
                <a:cubicBezTo>
                  <a:pt x="12105395" y="6304478"/>
                  <a:pt x="12054092" y="6317152"/>
                  <a:pt x="12009354" y="6315664"/>
                </a:cubicBezTo>
                <a:cubicBezTo>
                  <a:pt x="11994503" y="6311032"/>
                  <a:pt x="11985943" y="6310638"/>
                  <a:pt x="11978968" y="6319390"/>
                </a:cubicBezTo>
                <a:cubicBezTo>
                  <a:pt x="11941764" y="6318961"/>
                  <a:pt x="11901790" y="6339612"/>
                  <a:pt x="11878895" y="6327233"/>
                </a:cubicBezTo>
                <a:cubicBezTo>
                  <a:pt x="11878918" y="6346592"/>
                  <a:pt x="11826486" y="6319151"/>
                  <a:pt x="11814979" y="6337141"/>
                </a:cubicBezTo>
                <a:cubicBezTo>
                  <a:pt x="11820607" y="6367517"/>
                  <a:pt x="11727668" y="6353622"/>
                  <a:pt x="11687508" y="6364470"/>
                </a:cubicBezTo>
                <a:cubicBezTo>
                  <a:pt x="11692944" y="6381370"/>
                  <a:pt x="11638976" y="6383664"/>
                  <a:pt x="11672002" y="6397904"/>
                </a:cubicBezTo>
                <a:cubicBezTo>
                  <a:pt x="11645814" y="6406115"/>
                  <a:pt x="11642999" y="6389784"/>
                  <a:pt x="11629894" y="6384496"/>
                </a:cubicBezTo>
                <a:cubicBezTo>
                  <a:pt x="11597582" y="6386755"/>
                  <a:pt x="11602281" y="6372208"/>
                  <a:pt x="11597728" y="6361596"/>
                </a:cubicBezTo>
                <a:cubicBezTo>
                  <a:pt x="11567716" y="6387703"/>
                  <a:pt x="11505156" y="6361750"/>
                  <a:pt x="11448211" y="6357842"/>
                </a:cubicBezTo>
                <a:cubicBezTo>
                  <a:pt x="11414499" y="6357897"/>
                  <a:pt x="11370196" y="6408532"/>
                  <a:pt x="11336630" y="6383021"/>
                </a:cubicBezTo>
                <a:cubicBezTo>
                  <a:pt x="11316728" y="6389671"/>
                  <a:pt x="11284212" y="6365546"/>
                  <a:pt x="11267820" y="6388199"/>
                </a:cubicBezTo>
                <a:cubicBezTo>
                  <a:pt x="11215412" y="6380118"/>
                  <a:pt x="11199532" y="6391497"/>
                  <a:pt x="11153755" y="6378749"/>
                </a:cubicBezTo>
                <a:cubicBezTo>
                  <a:pt x="11097684" y="6376473"/>
                  <a:pt x="11142086" y="6407848"/>
                  <a:pt x="11063998" y="6397440"/>
                </a:cubicBezTo>
                <a:cubicBezTo>
                  <a:pt x="11028900" y="6406581"/>
                  <a:pt x="10989384" y="6411343"/>
                  <a:pt x="10949261" y="6411271"/>
                </a:cubicBezTo>
                <a:cubicBezTo>
                  <a:pt x="10946808" y="6404413"/>
                  <a:pt x="10928478" y="6413021"/>
                  <a:pt x="10920620" y="6414504"/>
                </a:cubicBezTo>
                <a:cubicBezTo>
                  <a:pt x="10921840" y="6410173"/>
                  <a:pt x="10906289" y="6407257"/>
                  <a:pt x="10899483" y="6410536"/>
                </a:cubicBezTo>
                <a:cubicBezTo>
                  <a:pt x="10774259" y="6419728"/>
                  <a:pt x="10854212" y="6382839"/>
                  <a:pt x="10774590" y="6403309"/>
                </a:cubicBezTo>
                <a:cubicBezTo>
                  <a:pt x="10724638" y="6405843"/>
                  <a:pt x="10739599" y="6355991"/>
                  <a:pt x="10682861" y="6377814"/>
                </a:cubicBezTo>
                <a:cubicBezTo>
                  <a:pt x="10622947" y="6375380"/>
                  <a:pt x="10589912" y="6355504"/>
                  <a:pt x="10530714" y="6366548"/>
                </a:cubicBezTo>
                <a:cubicBezTo>
                  <a:pt x="10474643" y="6364190"/>
                  <a:pt x="10428348" y="6354710"/>
                  <a:pt x="10379097" y="6358630"/>
                </a:cubicBezTo>
                <a:cubicBezTo>
                  <a:pt x="10361622" y="6351880"/>
                  <a:pt x="10344151" y="6348805"/>
                  <a:pt x="10323727" y="6357333"/>
                </a:cubicBezTo>
                <a:cubicBezTo>
                  <a:pt x="10272196" y="6352518"/>
                  <a:pt x="10263446" y="6339056"/>
                  <a:pt x="10227126" y="6348100"/>
                </a:cubicBezTo>
                <a:cubicBezTo>
                  <a:pt x="10196351" y="6318664"/>
                  <a:pt x="10199174" y="6342674"/>
                  <a:pt x="10163542" y="6343141"/>
                </a:cubicBezTo>
                <a:cubicBezTo>
                  <a:pt x="10134376" y="6345476"/>
                  <a:pt x="10177885" y="6359944"/>
                  <a:pt x="10151161" y="6358763"/>
                </a:cubicBezTo>
                <a:cubicBezTo>
                  <a:pt x="10126522" y="6349492"/>
                  <a:pt x="10117113" y="6369683"/>
                  <a:pt x="10092125" y="6358861"/>
                </a:cubicBezTo>
                <a:cubicBezTo>
                  <a:pt x="10107302" y="6344459"/>
                  <a:pt x="10032910" y="6356018"/>
                  <a:pt x="10037958" y="6342614"/>
                </a:cubicBezTo>
                <a:cubicBezTo>
                  <a:pt x="10003046" y="6359008"/>
                  <a:pt x="10003017" y="6334504"/>
                  <a:pt x="9966866" y="6337014"/>
                </a:cubicBezTo>
                <a:cubicBezTo>
                  <a:pt x="9947485" y="6342600"/>
                  <a:pt x="9935606" y="6342702"/>
                  <a:pt x="9924418" y="6333490"/>
                </a:cubicBezTo>
                <a:cubicBezTo>
                  <a:pt x="9834150" y="6361084"/>
                  <a:pt x="9880223" y="6330704"/>
                  <a:pt x="9806001" y="6337361"/>
                </a:cubicBezTo>
                <a:cubicBezTo>
                  <a:pt x="9740686" y="6345638"/>
                  <a:pt x="9670300" y="6348205"/>
                  <a:pt x="9596449" y="6376180"/>
                </a:cubicBezTo>
                <a:cubicBezTo>
                  <a:pt x="9581101" y="6384665"/>
                  <a:pt x="9553986" y="6385744"/>
                  <a:pt x="9535890" y="6378590"/>
                </a:cubicBezTo>
                <a:cubicBezTo>
                  <a:pt x="9532775" y="6377359"/>
                  <a:pt x="9530052" y="6375925"/>
                  <a:pt x="9527805" y="6374334"/>
                </a:cubicBezTo>
                <a:cubicBezTo>
                  <a:pt x="9481894" y="6394749"/>
                  <a:pt x="9464762" y="6381055"/>
                  <a:pt x="9441373" y="6395633"/>
                </a:cubicBezTo>
                <a:cubicBezTo>
                  <a:pt x="9381290" y="6397202"/>
                  <a:pt x="9341618" y="6377583"/>
                  <a:pt x="9320149" y="6390280"/>
                </a:cubicBezTo>
                <a:cubicBezTo>
                  <a:pt x="9291150" y="6386896"/>
                  <a:pt x="9257768" y="6367103"/>
                  <a:pt x="9229488" y="6380382"/>
                </a:cubicBezTo>
                <a:cubicBezTo>
                  <a:pt x="9230007" y="6377216"/>
                  <a:pt x="9227921" y="6376045"/>
                  <a:pt x="9224285" y="6375920"/>
                </a:cubicBezTo>
                <a:lnTo>
                  <a:pt x="9217537" y="6376762"/>
                </a:lnTo>
                <a:lnTo>
                  <a:pt x="9214728" y="6381637"/>
                </a:lnTo>
                <a:cubicBezTo>
                  <a:pt x="9202170" y="6398803"/>
                  <a:pt x="9191484" y="6381138"/>
                  <a:pt x="9161049" y="6384539"/>
                </a:cubicBezTo>
                <a:cubicBezTo>
                  <a:pt x="9146336" y="6385184"/>
                  <a:pt x="9147761" y="6380673"/>
                  <a:pt x="9149697" y="6376552"/>
                </a:cubicBezTo>
                <a:lnTo>
                  <a:pt x="9150803" y="6372240"/>
                </a:lnTo>
                <a:lnTo>
                  <a:pt x="9141448" y="6372359"/>
                </a:lnTo>
                <a:lnTo>
                  <a:pt x="9137486" y="6372055"/>
                </a:lnTo>
                <a:lnTo>
                  <a:pt x="9126952" y="6375163"/>
                </a:lnTo>
                <a:cubicBezTo>
                  <a:pt x="9117353" y="6375502"/>
                  <a:pt x="9107828" y="6372135"/>
                  <a:pt x="9098334" y="6372861"/>
                </a:cubicBezTo>
                <a:cubicBezTo>
                  <a:pt x="9093587" y="6373224"/>
                  <a:pt x="9088847" y="6374610"/>
                  <a:pt x="9084110" y="6377995"/>
                </a:cubicBezTo>
                <a:cubicBezTo>
                  <a:pt x="9105864" y="6390113"/>
                  <a:pt x="9028073" y="6387966"/>
                  <a:pt x="9039515" y="6400351"/>
                </a:cubicBezTo>
                <a:cubicBezTo>
                  <a:pt x="8997651" y="6388705"/>
                  <a:pt x="9009590" y="6412472"/>
                  <a:pt x="8973305" y="6414442"/>
                </a:cubicBezTo>
                <a:cubicBezTo>
                  <a:pt x="8951781" y="6411385"/>
                  <a:pt x="8940212" y="6412734"/>
                  <a:pt x="8933861" y="6423031"/>
                </a:cubicBezTo>
                <a:cubicBezTo>
                  <a:pt x="8832841" y="6407267"/>
                  <a:pt x="8892362" y="6431116"/>
                  <a:pt x="8817130" y="6433703"/>
                </a:cubicBezTo>
                <a:cubicBezTo>
                  <a:pt x="8749745" y="6433633"/>
                  <a:pt x="8680232" y="6439719"/>
                  <a:pt x="8594947" y="6421586"/>
                </a:cubicBezTo>
                <a:cubicBezTo>
                  <a:pt x="8575919" y="6415227"/>
                  <a:pt x="8549096" y="6417484"/>
                  <a:pt x="8535041" y="6426626"/>
                </a:cubicBezTo>
                <a:cubicBezTo>
                  <a:pt x="8532621" y="6428200"/>
                  <a:pt x="8530681" y="6429922"/>
                  <a:pt x="8529279" y="6431739"/>
                </a:cubicBezTo>
                <a:cubicBezTo>
                  <a:pt x="8474783" y="6417534"/>
                  <a:pt x="8464858" y="6432901"/>
                  <a:pt x="8435056" y="6421613"/>
                </a:cubicBezTo>
                <a:cubicBezTo>
                  <a:pt x="8376022" y="6427411"/>
                  <a:pt x="8347129" y="6451271"/>
                  <a:pt x="8320108" y="6441573"/>
                </a:cubicBezTo>
                <a:cubicBezTo>
                  <a:pt x="8293638" y="6448387"/>
                  <a:pt x="8270932" y="6471649"/>
                  <a:pt x="8237020" y="6462216"/>
                </a:cubicBezTo>
                <a:cubicBezTo>
                  <a:pt x="8245222" y="6474245"/>
                  <a:pt x="8197387" y="6460392"/>
                  <a:pt x="8188860" y="6471379"/>
                </a:cubicBezTo>
                <a:cubicBezTo>
                  <a:pt x="8184024" y="6480393"/>
                  <a:pt x="8168383" y="6478291"/>
                  <a:pt x="8155558" y="6480722"/>
                </a:cubicBezTo>
                <a:cubicBezTo>
                  <a:pt x="8144819" y="6489457"/>
                  <a:pt x="8082218" y="6493172"/>
                  <a:pt x="8061412" y="6490111"/>
                </a:cubicBezTo>
                <a:cubicBezTo>
                  <a:pt x="8004043" y="6475925"/>
                  <a:pt x="7947523" y="6510024"/>
                  <a:pt x="7901437" y="6499659"/>
                </a:cubicBezTo>
                <a:cubicBezTo>
                  <a:pt x="7888774" y="6499544"/>
                  <a:pt x="7877960" y="6500846"/>
                  <a:pt x="7868353" y="6503024"/>
                </a:cubicBezTo>
                <a:lnTo>
                  <a:pt x="7843779" y="6511212"/>
                </a:lnTo>
                <a:lnTo>
                  <a:pt x="7841448" y="6517728"/>
                </a:lnTo>
                <a:lnTo>
                  <a:pt x="7823871" y="6520429"/>
                </a:lnTo>
                <a:lnTo>
                  <a:pt x="7820005" y="6522254"/>
                </a:lnTo>
                <a:cubicBezTo>
                  <a:pt x="7812641" y="6525763"/>
                  <a:pt x="7805193" y="6529063"/>
                  <a:pt x="7797020" y="6531612"/>
                </a:cubicBezTo>
                <a:cubicBezTo>
                  <a:pt x="7782159" y="6505259"/>
                  <a:pt x="7725050" y="6548941"/>
                  <a:pt x="7727879" y="6524102"/>
                </a:cubicBezTo>
                <a:cubicBezTo>
                  <a:pt x="7680386" y="6533519"/>
                  <a:pt x="7695538" y="6507405"/>
                  <a:pt x="7659324" y="6537474"/>
                </a:cubicBezTo>
                <a:cubicBezTo>
                  <a:pt x="7566636" y="6535069"/>
                  <a:pt x="7462452" y="6568928"/>
                  <a:pt x="7374068" y="6552862"/>
                </a:cubicBezTo>
                <a:cubicBezTo>
                  <a:pt x="7393454" y="6562410"/>
                  <a:pt x="7373124" y="6578225"/>
                  <a:pt x="7346163" y="6577609"/>
                </a:cubicBezTo>
                <a:cubicBezTo>
                  <a:pt x="7419349" y="6615756"/>
                  <a:pt x="7219942" y="6557562"/>
                  <a:pt x="7235023" y="6591880"/>
                </a:cubicBezTo>
                <a:cubicBezTo>
                  <a:pt x="7203144" y="6564271"/>
                  <a:pt x="7057485" y="6539224"/>
                  <a:pt x="7039074" y="6572474"/>
                </a:cubicBezTo>
                <a:cubicBezTo>
                  <a:pt x="6966094" y="6582775"/>
                  <a:pt x="6893201" y="6571018"/>
                  <a:pt x="6833428" y="6596853"/>
                </a:cubicBezTo>
                <a:cubicBezTo>
                  <a:pt x="6827113" y="6593647"/>
                  <a:pt x="6820080" y="6591377"/>
                  <a:pt x="6812583" y="6589775"/>
                </a:cubicBezTo>
                <a:lnTo>
                  <a:pt x="6790242" y="6586880"/>
                </a:lnTo>
                <a:lnTo>
                  <a:pt x="6787846" y="6588046"/>
                </a:lnTo>
                <a:cubicBezTo>
                  <a:pt x="6776461" y="6590858"/>
                  <a:pt x="6768832" y="6590687"/>
                  <a:pt x="6762881" y="6589201"/>
                </a:cubicBezTo>
                <a:lnTo>
                  <a:pt x="6756732" y="6586412"/>
                </a:lnTo>
                <a:lnTo>
                  <a:pt x="6739390" y="6586250"/>
                </a:lnTo>
                <a:lnTo>
                  <a:pt x="6704653" y="6583365"/>
                </a:lnTo>
                <a:lnTo>
                  <a:pt x="6698694" y="6585233"/>
                </a:lnTo>
                <a:lnTo>
                  <a:pt x="6647142" y="6584630"/>
                </a:lnTo>
                <a:lnTo>
                  <a:pt x="6646688" y="6585765"/>
                </a:lnTo>
                <a:cubicBezTo>
                  <a:pt x="6644494" y="6588296"/>
                  <a:pt x="6640660" y="6590137"/>
                  <a:pt x="6633278" y="6590589"/>
                </a:cubicBezTo>
                <a:cubicBezTo>
                  <a:pt x="6648367" y="6606646"/>
                  <a:pt x="6630160" y="6597288"/>
                  <a:pt x="6607065" y="6597202"/>
                </a:cubicBezTo>
                <a:cubicBezTo>
                  <a:pt x="6625347" y="6622121"/>
                  <a:pt x="6557475" y="6611760"/>
                  <a:pt x="6549804" y="6626596"/>
                </a:cubicBezTo>
                <a:cubicBezTo>
                  <a:pt x="6532425" y="6625972"/>
                  <a:pt x="6514382" y="6625766"/>
                  <a:pt x="6496083" y="6626095"/>
                </a:cubicBezTo>
                <a:lnTo>
                  <a:pt x="6485389" y="6626617"/>
                </a:lnTo>
                <a:lnTo>
                  <a:pt x="6485223" y="6626886"/>
                </a:lnTo>
                <a:cubicBezTo>
                  <a:pt x="6483001" y="6627550"/>
                  <a:pt x="6479520" y="6627927"/>
                  <a:pt x="6474035" y="6627950"/>
                </a:cubicBezTo>
                <a:lnTo>
                  <a:pt x="6465888" y="6627571"/>
                </a:lnTo>
                <a:lnTo>
                  <a:pt x="6445139" y="6628585"/>
                </a:lnTo>
                <a:lnTo>
                  <a:pt x="6438312" y="6630646"/>
                </a:lnTo>
                <a:cubicBezTo>
                  <a:pt x="6417397" y="6642787"/>
                  <a:pt x="6447851" y="6675286"/>
                  <a:pt x="6392168" y="6665569"/>
                </a:cubicBezTo>
                <a:cubicBezTo>
                  <a:pt x="6343510" y="6677589"/>
                  <a:pt x="6330169" y="6701494"/>
                  <a:pt x="6272304" y="6700835"/>
                </a:cubicBezTo>
                <a:cubicBezTo>
                  <a:pt x="6226827" y="6712160"/>
                  <a:pt x="6194756" y="6728533"/>
                  <a:pt x="6150447" y="6732895"/>
                </a:cubicBezTo>
                <a:cubicBezTo>
                  <a:pt x="6140653" y="6742032"/>
                  <a:pt x="6128186" y="6747742"/>
                  <a:pt x="6104787" y="6743117"/>
                </a:cubicBezTo>
                <a:cubicBezTo>
                  <a:pt x="6064916" y="6755994"/>
                  <a:pt x="6067350" y="6769968"/>
                  <a:pt x="6030197" y="6767449"/>
                </a:cubicBezTo>
                <a:cubicBezTo>
                  <a:pt x="6025714" y="6799897"/>
                  <a:pt x="6010615" y="6777056"/>
                  <a:pt x="5980285" y="6782421"/>
                </a:cubicBezTo>
                <a:cubicBezTo>
                  <a:pt x="5954036" y="6784991"/>
                  <a:pt x="5980131" y="6764424"/>
                  <a:pt x="5958496" y="6769874"/>
                </a:cubicBezTo>
                <a:cubicBezTo>
                  <a:pt x="5944505" y="6782527"/>
                  <a:pt x="5921893" y="6765237"/>
                  <a:pt x="5908732" y="6779393"/>
                </a:cubicBezTo>
                <a:cubicBezTo>
                  <a:pt x="5931989" y="6790347"/>
                  <a:pt x="5860959" y="6791681"/>
                  <a:pt x="5874963" y="6803355"/>
                </a:cubicBezTo>
                <a:cubicBezTo>
                  <a:pt x="5833647" y="6793755"/>
                  <a:pt x="5851456" y="6816602"/>
                  <a:pt x="5819199" y="6820147"/>
                </a:cubicBezTo>
                <a:cubicBezTo>
                  <a:pt x="5798819" y="6818094"/>
                  <a:pt x="5788750" y="6819934"/>
                  <a:pt x="5786035" y="6830341"/>
                </a:cubicBezTo>
                <a:cubicBezTo>
                  <a:pt x="5689973" y="6819312"/>
                  <a:pt x="5750863" y="6840131"/>
                  <a:pt x="5683543" y="6846008"/>
                </a:cubicBezTo>
                <a:cubicBezTo>
                  <a:pt x="5622546" y="6848924"/>
                  <a:pt x="5561433" y="6857988"/>
                  <a:pt x="5478912" y="6843932"/>
                </a:cubicBezTo>
                <a:cubicBezTo>
                  <a:pt x="5459815" y="6838522"/>
                  <a:pt x="5436209" y="6841929"/>
                  <a:pt x="5426182" y="6851543"/>
                </a:cubicBezTo>
                <a:cubicBezTo>
                  <a:pt x="5424458" y="6853198"/>
                  <a:pt x="5423209" y="6854977"/>
                  <a:pt x="5422476" y="6856827"/>
                </a:cubicBezTo>
                <a:cubicBezTo>
                  <a:pt x="5368974" y="6845270"/>
                  <a:pt x="5364519" y="6860824"/>
                  <a:pt x="5334223" y="6851042"/>
                </a:cubicBezTo>
                <a:lnTo>
                  <a:pt x="5307101" y="6857999"/>
                </a:lnTo>
                <a:lnTo>
                  <a:pt x="0" y="6857999"/>
                </a:lnTo>
                <a:lnTo>
                  <a:pt x="0" y="2143233"/>
                </a:lnTo>
                <a:lnTo>
                  <a:pt x="23798" y="2139906"/>
                </a:lnTo>
                <a:cubicBezTo>
                  <a:pt x="74043" y="2136293"/>
                  <a:pt x="38977" y="2165571"/>
                  <a:pt x="87258" y="2143366"/>
                </a:cubicBezTo>
                <a:cubicBezTo>
                  <a:pt x="122965" y="2137787"/>
                  <a:pt x="117457" y="2188700"/>
                  <a:pt x="156013" y="2163361"/>
                </a:cubicBezTo>
                <a:cubicBezTo>
                  <a:pt x="199419" y="2162157"/>
                  <a:pt x="225310" y="2180084"/>
                  <a:pt x="266777" y="2165405"/>
                </a:cubicBezTo>
                <a:cubicBezTo>
                  <a:pt x="307408" y="2164360"/>
                  <a:pt x="341751" y="2171054"/>
                  <a:pt x="376805" y="2164126"/>
                </a:cubicBezTo>
                <a:cubicBezTo>
                  <a:pt x="390105" y="2169833"/>
                  <a:pt x="403012" y="2171855"/>
                  <a:pt x="416820" y="2162058"/>
                </a:cubicBezTo>
                <a:cubicBezTo>
                  <a:pt x="454441" y="2163754"/>
                  <a:pt x="462164" y="2176725"/>
                  <a:pt x="487366" y="2165444"/>
                </a:cubicBezTo>
                <a:cubicBezTo>
                  <a:pt x="512638" y="2193098"/>
                  <a:pt x="508069" y="2169186"/>
                  <a:pt x="533680" y="2166550"/>
                </a:cubicBezTo>
                <a:cubicBezTo>
                  <a:pt x="554439" y="2162433"/>
                  <a:pt x="521576" y="2150568"/>
                  <a:pt x="540946" y="2150128"/>
                </a:cubicBezTo>
                <a:cubicBezTo>
                  <a:pt x="559671" y="2157928"/>
                  <a:pt x="564313" y="2137102"/>
                  <a:pt x="583453" y="2146439"/>
                </a:cubicBezTo>
                <a:cubicBezTo>
                  <a:pt x="574045" y="2161807"/>
                  <a:pt x="626400" y="2145688"/>
                  <a:pt x="624180" y="2159439"/>
                </a:cubicBezTo>
                <a:cubicBezTo>
                  <a:pt x="647591" y="2140873"/>
                  <a:pt x="650201" y="2165450"/>
                  <a:pt x="675971" y="2160733"/>
                </a:cubicBezTo>
                <a:cubicBezTo>
                  <a:pt x="689339" y="2153950"/>
                  <a:pt x="697882" y="2153126"/>
                  <a:pt x="706914" y="2161686"/>
                </a:cubicBezTo>
                <a:cubicBezTo>
                  <a:pt x="769009" y="2128516"/>
                  <a:pt x="739035" y="2161792"/>
                  <a:pt x="791788" y="2150599"/>
                </a:cubicBezTo>
                <a:cubicBezTo>
                  <a:pt x="837950" y="2138324"/>
                  <a:pt x="852628" y="2155297"/>
                  <a:pt x="902857" y="2122745"/>
                </a:cubicBezTo>
                <a:cubicBezTo>
                  <a:pt x="913016" y="2113301"/>
                  <a:pt x="967730" y="2097173"/>
                  <a:pt x="981959" y="2092815"/>
                </a:cubicBezTo>
                <a:cubicBezTo>
                  <a:pt x="996188" y="2088456"/>
                  <a:pt x="986445" y="2095133"/>
                  <a:pt x="988232" y="2096592"/>
                </a:cubicBezTo>
                <a:cubicBezTo>
                  <a:pt x="1019139" y="2073321"/>
                  <a:pt x="1032924" y="2086016"/>
                  <a:pt x="1048229" y="2069972"/>
                </a:cubicBezTo>
                <a:cubicBezTo>
                  <a:pt x="1091335" y="2064742"/>
                  <a:pt x="1121978" y="2082008"/>
                  <a:pt x="1136098" y="2067967"/>
                </a:cubicBezTo>
                <a:cubicBezTo>
                  <a:pt x="1157340" y="2069596"/>
                  <a:pt x="1183471" y="2087419"/>
                  <a:pt x="1202436" y="2072380"/>
                </a:cubicBezTo>
                <a:cubicBezTo>
                  <a:pt x="1202276" y="2085209"/>
                  <a:pt x="1228778" y="2063479"/>
                  <a:pt x="1239614" y="2072295"/>
                </a:cubicBezTo>
                <a:cubicBezTo>
                  <a:pt x="1247024" y="2079920"/>
                  <a:pt x="1256792" y="2075104"/>
                  <a:pt x="1266687" y="2075072"/>
                </a:cubicBezTo>
                <a:cubicBezTo>
                  <a:pt x="1278018" y="2081364"/>
                  <a:pt x="1322622" y="2073526"/>
                  <a:pt x="1335495" y="2066868"/>
                </a:cubicBezTo>
                <a:cubicBezTo>
                  <a:pt x="1368381" y="2043096"/>
                  <a:pt x="1422617" y="2065011"/>
                  <a:pt x="1449503" y="2046887"/>
                </a:cubicBezTo>
                <a:cubicBezTo>
                  <a:pt x="1458132" y="2044484"/>
                  <a:pt x="1466138" y="2043753"/>
                  <a:pt x="1473714" y="2044066"/>
                </a:cubicBezTo>
                <a:lnTo>
                  <a:pt x="1494279" y="2047336"/>
                </a:lnTo>
                <a:lnTo>
                  <a:pt x="1498838" y="2053057"/>
                </a:lnTo>
                <a:lnTo>
                  <a:pt x="1512113" y="2052421"/>
                </a:lnTo>
                <a:lnTo>
                  <a:pt x="1515595" y="2053441"/>
                </a:lnTo>
                <a:cubicBezTo>
                  <a:pt x="1522236" y="2055416"/>
                  <a:pt x="1528840" y="2057179"/>
                  <a:pt x="1535601" y="2058100"/>
                </a:cubicBezTo>
                <a:cubicBezTo>
                  <a:pt x="1533819" y="2030557"/>
                  <a:pt x="1592812" y="2061403"/>
                  <a:pt x="1579590" y="2038490"/>
                </a:cubicBezTo>
                <a:cubicBezTo>
                  <a:pt x="1616426" y="2038767"/>
                  <a:pt x="1594177" y="2016885"/>
                  <a:pt x="1632661" y="2038680"/>
                </a:cubicBezTo>
                <a:cubicBezTo>
                  <a:pt x="1695112" y="2019618"/>
                  <a:pt x="1728303" y="2044586"/>
                  <a:pt x="1781597" y="2013421"/>
                </a:cubicBezTo>
                <a:cubicBezTo>
                  <a:pt x="1834196" y="2009160"/>
                  <a:pt x="1902538" y="2002271"/>
                  <a:pt x="1942299" y="1995238"/>
                </a:cubicBezTo>
                <a:cubicBezTo>
                  <a:pt x="1987356" y="1969382"/>
                  <a:pt x="2046051" y="1931285"/>
                  <a:pt x="2073776" y="1959306"/>
                </a:cubicBezTo>
                <a:cubicBezTo>
                  <a:pt x="2128486" y="1955797"/>
                  <a:pt x="2173117" y="1931503"/>
                  <a:pt x="2225830" y="1945035"/>
                </a:cubicBezTo>
                <a:cubicBezTo>
                  <a:pt x="2228705" y="1940868"/>
                  <a:pt x="2232493" y="1937453"/>
                  <a:pt x="2236906" y="1934583"/>
                </a:cubicBezTo>
                <a:lnTo>
                  <a:pt x="2250907" y="1927805"/>
                </a:lnTo>
                <a:lnTo>
                  <a:pt x="2253081" y="1928470"/>
                </a:lnTo>
                <a:cubicBezTo>
                  <a:pt x="2262162" y="1929060"/>
                  <a:pt x="2267315" y="1927517"/>
                  <a:pt x="2270720" y="1925037"/>
                </a:cubicBezTo>
                <a:lnTo>
                  <a:pt x="2273667" y="1921293"/>
                </a:lnTo>
                <a:lnTo>
                  <a:pt x="2285482" y="1917998"/>
                </a:lnTo>
                <a:lnTo>
                  <a:pt x="2307986" y="1908982"/>
                </a:lnTo>
                <a:lnTo>
                  <a:pt x="2312921" y="1909665"/>
                </a:lnTo>
                <a:lnTo>
                  <a:pt x="2347989" y="1899756"/>
                </a:lnTo>
                <a:lnTo>
                  <a:pt x="2348816" y="1900744"/>
                </a:lnTo>
                <a:cubicBezTo>
                  <a:pt x="2351467" y="1902733"/>
                  <a:pt x="2354933" y="1903776"/>
                  <a:pt x="2360199" y="1902864"/>
                </a:cubicBezTo>
                <a:cubicBezTo>
                  <a:pt x="2357148" y="1920740"/>
                  <a:pt x="2365381" y="1908616"/>
                  <a:pt x="2381173" y="1904351"/>
                </a:cubicBezTo>
                <a:cubicBezTo>
                  <a:pt x="2379960" y="1931162"/>
                  <a:pt x="2421782" y="1909095"/>
                  <a:pt x="2433782" y="1921696"/>
                </a:cubicBezTo>
                <a:cubicBezTo>
                  <a:pt x="2445411" y="1917959"/>
                  <a:pt x="2457686" y="1914495"/>
                  <a:pt x="2470381" y="1911489"/>
                </a:cubicBezTo>
                <a:lnTo>
                  <a:pt x="2477951" y="1910044"/>
                </a:lnTo>
                <a:lnTo>
                  <a:pt x="2478187" y="1910267"/>
                </a:lnTo>
                <a:cubicBezTo>
                  <a:pt x="2480012" y="1910490"/>
                  <a:pt x="2482569" y="1910217"/>
                  <a:pt x="2486339" y="1909244"/>
                </a:cubicBezTo>
                <a:lnTo>
                  <a:pt x="2491753" y="1907410"/>
                </a:lnTo>
                <a:lnTo>
                  <a:pt x="2506438" y="1904607"/>
                </a:lnTo>
                <a:lnTo>
                  <a:pt x="2512055" y="1905314"/>
                </a:lnTo>
                <a:cubicBezTo>
                  <a:pt x="2531909" y="1912973"/>
                  <a:pt x="2525790" y="1949139"/>
                  <a:pt x="2559550" y="1929886"/>
                </a:cubicBezTo>
                <a:cubicBezTo>
                  <a:pt x="2598368" y="1932405"/>
                  <a:pt x="2618373" y="1952531"/>
                  <a:pt x="2657743" y="1941427"/>
                </a:cubicBezTo>
                <a:cubicBezTo>
                  <a:pt x="2694066" y="1943866"/>
                  <a:pt x="2723489" y="1953496"/>
                  <a:pt x="2755845" y="1949581"/>
                </a:cubicBezTo>
                <a:cubicBezTo>
                  <a:pt x="2766710" y="1956423"/>
                  <a:pt x="2777851" y="1959550"/>
                  <a:pt x="2791790" y="1950948"/>
                </a:cubicBezTo>
                <a:cubicBezTo>
                  <a:pt x="2824975" y="1955867"/>
                  <a:pt x="2829653" y="1969486"/>
                  <a:pt x="2853980" y="1960379"/>
                </a:cubicBezTo>
                <a:cubicBezTo>
                  <a:pt x="2867339" y="1982719"/>
                  <a:pt x="2870664" y="1974650"/>
                  <a:pt x="2881292" y="1969035"/>
                </a:cubicBezTo>
                <a:lnTo>
                  <a:pt x="2882690" y="1968669"/>
                </a:lnTo>
                <a:lnTo>
                  <a:pt x="2884480" y="1971856"/>
                </a:lnTo>
                <a:lnTo>
                  <a:pt x="2889504" y="1973560"/>
                </a:lnTo>
                <a:lnTo>
                  <a:pt x="2904507" y="1973450"/>
                </a:lnTo>
                <a:lnTo>
                  <a:pt x="2910361" y="1972623"/>
                </a:lnTo>
                <a:cubicBezTo>
                  <a:pt x="2914314" y="1972346"/>
                  <a:pt x="2916841" y="1972538"/>
                  <a:pt x="2918476" y="1973085"/>
                </a:cubicBezTo>
                <a:cubicBezTo>
                  <a:pt x="2918519" y="1973172"/>
                  <a:pt x="2918565" y="1973259"/>
                  <a:pt x="2918608" y="1973346"/>
                </a:cubicBezTo>
                <a:lnTo>
                  <a:pt x="2926342" y="1973289"/>
                </a:lnTo>
                <a:cubicBezTo>
                  <a:pt x="2939546" y="1972624"/>
                  <a:pt x="2952540" y="1971432"/>
                  <a:pt x="2965031" y="1969856"/>
                </a:cubicBezTo>
                <a:cubicBezTo>
                  <a:pt x="2971305" y="1984385"/>
                  <a:pt x="3019698" y="1970246"/>
                  <a:pt x="3007773" y="1996347"/>
                </a:cubicBezTo>
                <a:cubicBezTo>
                  <a:pt x="3024413" y="1995002"/>
                  <a:pt x="3037063" y="1984582"/>
                  <a:pt x="3026997" y="2001580"/>
                </a:cubicBezTo>
                <a:cubicBezTo>
                  <a:pt x="3032338" y="2001634"/>
                  <a:pt x="3035193" y="2003280"/>
                  <a:pt x="3036901" y="2005710"/>
                </a:cubicBezTo>
                <a:lnTo>
                  <a:pt x="3037285" y="2006829"/>
                </a:lnTo>
                <a:lnTo>
                  <a:pt x="3074407" y="2003411"/>
                </a:lnTo>
                <a:lnTo>
                  <a:pt x="3078795" y="2004969"/>
                </a:lnTo>
                <a:lnTo>
                  <a:pt x="3103685" y="2000166"/>
                </a:lnTo>
                <a:lnTo>
                  <a:pt x="3116175" y="1999058"/>
                </a:lnTo>
                <a:lnTo>
                  <a:pt x="3120468" y="1995915"/>
                </a:lnTo>
                <a:cubicBezTo>
                  <a:pt x="3124679" y="1994091"/>
                  <a:pt x="3130170" y="1993504"/>
                  <a:pt x="3138514" y="1995716"/>
                </a:cubicBezTo>
                <a:lnTo>
                  <a:pt x="3140299" y="1996760"/>
                </a:lnTo>
                <a:lnTo>
                  <a:pt x="3156256" y="1992625"/>
                </a:lnTo>
                <a:cubicBezTo>
                  <a:pt x="3161579" y="1990603"/>
                  <a:pt x="3166532" y="1987932"/>
                  <a:pt x="3170922" y="1984357"/>
                </a:cubicBezTo>
                <a:cubicBezTo>
                  <a:pt x="3215296" y="2007127"/>
                  <a:pt x="3279153" y="1979394"/>
                  <a:pt x="3332263" y="1985792"/>
                </a:cubicBezTo>
                <a:cubicBezTo>
                  <a:pt x="3365071" y="1970632"/>
                  <a:pt x="3439000" y="1997025"/>
                  <a:pt x="3460591" y="1967471"/>
                </a:cubicBezTo>
                <a:cubicBezTo>
                  <a:pt x="3451444" y="2002870"/>
                  <a:pt x="3556491" y="1969109"/>
                  <a:pt x="3595015" y="1975790"/>
                </a:cubicBezTo>
                <a:cubicBezTo>
                  <a:pt x="3658347" y="1975113"/>
                  <a:pt x="3722805" y="1993634"/>
                  <a:pt x="3769101" y="1999150"/>
                </a:cubicBezTo>
                <a:cubicBezTo>
                  <a:pt x="3796708" y="2027471"/>
                  <a:pt x="3784478" y="2001987"/>
                  <a:pt x="3819178" y="2008885"/>
                </a:cubicBezTo>
                <a:cubicBezTo>
                  <a:pt x="3815893" y="1984013"/>
                  <a:pt x="3859241" y="2024909"/>
                  <a:pt x="3868628" y="1997548"/>
                </a:cubicBezTo>
                <a:cubicBezTo>
                  <a:pt x="3874646" y="1999671"/>
                  <a:pt x="3880179" y="2002589"/>
                  <a:pt x="3885662" y="2005723"/>
                </a:cubicBezTo>
                <a:lnTo>
                  <a:pt x="3888539" y="2007351"/>
                </a:lnTo>
                <a:lnTo>
                  <a:pt x="3901342" y="2009114"/>
                </a:lnTo>
                <a:lnTo>
                  <a:pt x="3903349" y="2015552"/>
                </a:lnTo>
                <a:lnTo>
                  <a:pt x="3921468" y="2022461"/>
                </a:lnTo>
                <a:cubicBezTo>
                  <a:pt x="3928503" y="2024132"/>
                  <a:pt x="3936363" y="2024854"/>
                  <a:pt x="3945480" y="2024047"/>
                </a:cubicBezTo>
                <a:cubicBezTo>
                  <a:pt x="3978176" y="2011092"/>
                  <a:pt x="4020619" y="2042364"/>
                  <a:pt x="4061250" y="2024945"/>
                </a:cubicBezTo>
                <a:cubicBezTo>
                  <a:pt x="4076090" y="2020726"/>
                  <a:pt x="4121392" y="2021057"/>
                  <a:pt x="4129570" y="2029272"/>
                </a:cubicBezTo>
                <a:cubicBezTo>
                  <a:pt x="4138935" y="2031020"/>
                  <a:pt x="4150099" y="2028050"/>
                  <a:pt x="4154036" y="2036868"/>
                </a:cubicBezTo>
                <a:cubicBezTo>
                  <a:pt x="4160735" y="2047472"/>
                  <a:pt x="4194512" y="2030907"/>
                  <a:pt x="4189204" y="2043474"/>
                </a:cubicBezTo>
                <a:cubicBezTo>
                  <a:pt x="4213171" y="2032123"/>
                  <a:pt x="4230703" y="2054320"/>
                  <a:pt x="4250119" y="2059743"/>
                </a:cubicBezTo>
                <a:cubicBezTo>
                  <a:pt x="4259612" y="2054119"/>
                  <a:pt x="4269863" y="2056925"/>
                  <a:pt x="4283096" y="2061464"/>
                </a:cubicBezTo>
                <a:lnTo>
                  <a:pt x="4301210" y="2067352"/>
                </a:lnTo>
                <a:lnTo>
                  <a:pt x="4308819" y="2066758"/>
                </a:lnTo>
                <a:cubicBezTo>
                  <a:pt x="4318024" y="2066868"/>
                  <a:pt x="4326429" y="2067593"/>
                  <a:pt x="4333907" y="2068098"/>
                </a:cubicBezTo>
                <a:lnTo>
                  <a:pt x="4348284" y="2068116"/>
                </a:lnTo>
                <a:lnTo>
                  <a:pt x="4354009" y="2067847"/>
                </a:lnTo>
                <a:lnTo>
                  <a:pt x="4366647" y="2061827"/>
                </a:lnTo>
                <a:lnTo>
                  <a:pt x="4383151" y="2064242"/>
                </a:lnTo>
                <a:lnTo>
                  <a:pt x="4401354" y="2058245"/>
                </a:lnTo>
                <a:cubicBezTo>
                  <a:pt x="4402457" y="2059998"/>
                  <a:pt x="4403942" y="2061629"/>
                  <a:pt x="4405765" y="2063081"/>
                </a:cubicBezTo>
                <a:lnTo>
                  <a:pt x="4420601" y="2068011"/>
                </a:lnTo>
                <a:lnTo>
                  <a:pt x="4433312" y="2062239"/>
                </a:lnTo>
                <a:cubicBezTo>
                  <a:pt x="4433913" y="2071826"/>
                  <a:pt x="4448053" y="2061159"/>
                  <a:pt x="4459938" y="2058655"/>
                </a:cubicBezTo>
                <a:lnTo>
                  <a:pt x="4467257" y="2059536"/>
                </a:lnTo>
                <a:lnTo>
                  <a:pt x="4492833" y="2051951"/>
                </a:lnTo>
                <a:cubicBezTo>
                  <a:pt x="4506830" y="2048890"/>
                  <a:pt x="4520326" y="2046915"/>
                  <a:pt x="4533444" y="2045543"/>
                </a:cubicBezTo>
                <a:lnTo>
                  <a:pt x="4579902" y="2042473"/>
                </a:lnTo>
                <a:lnTo>
                  <a:pt x="4593061" y="2036537"/>
                </a:lnTo>
                <a:cubicBezTo>
                  <a:pt x="4623093" y="2030020"/>
                  <a:pt x="4659310" y="2036776"/>
                  <a:pt x="4678455" y="2022033"/>
                </a:cubicBezTo>
                <a:cubicBezTo>
                  <a:pt x="4686902" y="2019123"/>
                  <a:pt x="4694854" y="2017915"/>
                  <a:pt x="4702453" y="2017770"/>
                </a:cubicBezTo>
                <a:lnTo>
                  <a:pt x="4723263" y="2019792"/>
                </a:lnTo>
                <a:lnTo>
                  <a:pt x="4728248" y="2025217"/>
                </a:lnTo>
                <a:lnTo>
                  <a:pt x="4741475" y="2023784"/>
                </a:lnTo>
                <a:lnTo>
                  <a:pt x="4745033" y="2024591"/>
                </a:lnTo>
                <a:cubicBezTo>
                  <a:pt x="4751823" y="2026159"/>
                  <a:pt x="4758560" y="2027516"/>
                  <a:pt x="4765390" y="2028029"/>
                </a:cubicBezTo>
                <a:cubicBezTo>
                  <a:pt x="4761540" y="2000715"/>
                  <a:pt x="4822843" y="2027885"/>
                  <a:pt x="4807902" y="2005868"/>
                </a:cubicBezTo>
                <a:cubicBezTo>
                  <a:pt x="4844760" y="2003930"/>
                  <a:pt x="4820870" y="1983482"/>
                  <a:pt x="4860989" y="2002871"/>
                </a:cubicBezTo>
                <a:cubicBezTo>
                  <a:pt x="4922008" y="1980146"/>
                  <a:pt x="5009783" y="1987933"/>
                  <a:pt x="5060738" y="1953707"/>
                </a:cubicBezTo>
                <a:cubicBezTo>
                  <a:pt x="5113014" y="1946308"/>
                  <a:pt x="5135414" y="1967863"/>
                  <a:pt x="5174646" y="1958475"/>
                </a:cubicBezTo>
                <a:cubicBezTo>
                  <a:pt x="5181576" y="1926245"/>
                  <a:pt x="5266302" y="1871146"/>
                  <a:pt x="5296127" y="1897377"/>
                </a:cubicBezTo>
                <a:cubicBezTo>
                  <a:pt x="5350570" y="1890601"/>
                  <a:pt x="5393378" y="1863736"/>
                  <a:pt x="5447102" y="1874045"/>
                </a:cubicBezTo>
                <a:cubicBezTo>
                  <a:pt x="5449663" y="1869724"/>
                  <a:pt x="5453194" y="1866097"/>
                  <a:pt x="5457394" y="1862976"/>
                </a:cubicBezTo>
                <a:lnTo>
                  <a:pt x="5470885" y="1855386"/>
                </a:lnTo>
                <a:lnTo>
                  <a:pt x="5473108" y="1855919"/>
                </a:lnTo>
                <a:cubicBezTo>
                  <a:pt x="5482234" y="1855961"/>
                  <a:pt x="5487271" y="1854115"/>
                  <a:pt x="5490487" y="1851442"/>
                </a:cubicBezTo>
                <a:lnTo>
                  <a:pt x="5493156" y="1847537"/>
                </a:lnTo>
                <a:lnTo>
                  <a:pt x="5504724" y="1843550"/>
                </a:lnTo>
                <a:lnTo>
                  <a:pt x="5526552" y="1833223"/>
                </a:lnTo>
                <a:lnTo>
                  <a:pt x="5531534" y="1833606"/>
                </a:lnTo>
                <a:lnTo>
                  <a:pt x="5565857" y="1821637"/>
                </a:lnTo>
                <a:lnTo>
                  <a:pt x="5566758" y="1822571"/>
                </a:lnTo>
                <a:cubicBezTo>
                  <a:pt x="5569560" y="1824391"/>
                  <a:pt x="5573104" y="1825220"/>
                  <a:pt x="5578300" y="1823998"/>
                </a:cubicBezTo>
                <a:cubicBezTo>
                  <a:pt x="5576590" y="1841977"/>
                  <a:pt x="5583913" y="1829412"/>
                  <a:pt x="5599385" y="1824219"/>
                </a:cubicBezTo>
                <a:cubicBezTo>
                  <a:pt x="5600181" y="1850985"/>
                  <a:pt x="5640346" y="1826505"/>
                  <a:pt x="5653291" y="1838330"/>
                </a:cubicBezTo>
                <a:cubicBezTo>
                  <a:pt x="5664639" y="1833911"/>
                  <a:pt x="5676656" y="1829727"/>
                  <a:pt x="5689123" y="1825972"/>
                </a:cubicBezTo>
                <a:lnTo>
                  <a:pt x="5696583" y="1824080"/>
                </a:lnTo>
                <a:lnTo>
                  <a:pt x="5696836" y="1824287"/>
                </a:lnTo>
                <a:cubicBezTo>
                  <a:pt x="5698678" y="1824400"/>
                  <a:pt x="5701213" y="1823974"/>
                  <a:pt x="5704910" y="1822779"/>
                </a:cubicBezTo>
                <a:lnTo>
                  <a:pt x="5710186" y="1820629"/>
                </a:lnTo>
                <a:lnTo>
                  <a:pt x="5724662" y="1816957"/>
                </a:lnTo>
                <a:lnTo>
                  <a:pt x="5730330" y="1817323"/>
                </a:lnTo>
                <a:lnTo>
                  <a:pt x="5733569" y="1819818"/>
                </a:lnTo>
                <a:lnTo>
                  <a:pt x="5734751" y="1819150"/>
                </a:lnTo>
                <a:cubicBezTo>
                  <a:pt x="5742385" y="1811473"/>
                  <a:pt x="5741789" y="1803283"/>
                  <a:pt x="5765286" y="1820584"/>
                </a:cubicBezTo>
                <a:cubicBezTo>
                  <a:pt x="5784532" y="1806446"/>
                  <a:pt x="5795499" y="1817814"/>
                  <a:pt x="5829951" y="1814425"/>
                </a:cubicBezTo>
                <a:cubicBezTo>
                  <a:pt x="5839381" y="1803221"/>
                  <a:pt x="5851644" y="1803437"/>
                  <a:pt x="5865400" y="1807121"/>
                </a:cubicBezTo>
                <a:cubicBezTo>
                  <a:pt x="5894873" y="1795832"/>
                  <a:pt x="5927910" y="1797657"/>
                  <a:pt x="5964230" y="1791246"/>
                </a:cubicBezTo>
                <a:cubicBezTo>
                  <a:pt x="5997095" y="1771694"/>
                  <a:pt x="6025977" y="1785382"/>
                  <a:pt x="6064751" y="1778450"/>
                </a:cubicBezTo>
                <a:cubicBezTo>
                  <a:pt x="6088334" y="1752766"/>
                  <a:pt x="6099508" y="1787374"/>
                  <a:pt x="6122352" y="1789671"/>
                </a:cubicBezTo>
                <a:lnTo>
                  <a:pt x="6128122" y="1788981"/>
                </a:lnTo>
                <a:lnTo>
                  <a:pt x="6141014" y="1782915"/>
                </a:lnTo>
                <a:lnTo>
                  <a:pt x="6145388" y="1779947"/>
                </a:lnTo>
                <a:cubicBezTo>
                  <a:pt x="6148578" y="1778158"/>
                  <a:pt x="6150926" y="1777299"/>
                  <a:pt x="6152799" y="1777068"/>
                </a:cubicBezTo>
                <a:lnTo>
                  <a:pt x="6153131" y="1777217"/>
                </a:lnTo>
                <a:lnTo>
                  <a:pt x="6159777" y="1774090"/>
                </a:lnTo>
                <a:cubicBezTo>
                  <a:pt x="6170646" y="1768312"/>
                  <a:pt x="6180893" y="1762216"/>
                  <a:pt x="6190386" y="1756022"/>
                </a:cubicBezTo>
                <a:cubicBezTo>
                  <a:pt x="6207960" y="1764717"/>
                  <a:pt x="6238019" y="1734533"/>
                  <a:pt x="6249518" y="1759399"/>
                </a:cubicBezTo>
                <a:cubicBezTo>
                  <a:pt x="6262790" y="1751731"/>
                  <a:pt x="6265029" y="1738657"/>
                  <a:pt x="6270527" y="1755769"/>
                </a:cubicBezTo>
                <a:cubicBezTo>
                  <a:pt x="6275192" y="1753681"/>
                  <a:pt x="6279041" y="1753811"/>
                  <a:pt x="6282550" y="1755003"/>
                </a:cubicBezTo>
                <a:lnTo>
                  <a:pt x="6283816" y="1755712"/>
                </a:lnTo>
                <a:lnTo>
                  <a:pt x="6313084" y="1738281"/>
                </a:lnTo>
                <a:lnTo>
                  <a:pt x="6318182" y="1737732"/>
                </a:lnTo>
                <a:lnTo>
                  <a:pt x="6335709" y="1724111"/>
                </a:lnTo>
                <a:lnTo>
                  <a:pt x="6345588" y="1718279"/>
                </a:lnTo>
                <a:lnTo>
                  <a:pt x="6346673" y="1714145"/>
                </a:lnTo>
                <a:cubicBezTo>
                  <a:pt x="6348796" y="1711062"/>
                  <a:pt x="6353055" y="1708421"/>
                  <a:pt x="6362126" y="1706799"/>
                </a:cubicBezTo>
                <a:lnTo>
                  <a:pt x="6364545" y="1706892"/>
                </a:lnTo>
                <a:cubicBezTo>
                  <a:pt x="6367637" y="1703281"/>
                  <a:pt x="6424942" y="1698254"/>
                  <a:pt x="6464076" y="1679171"/>
                </a:cubicBezTo>
                <a:cubicBezTo>
                  <a:pt x="6504464" y="1655724"/>
                  <a:pt x="6547114" y="1618110"/>
                  <a:pt x="6599352" y="1592397"/>
                </a:cubicBezTo>
                <a:cubicBezTo>
                  <a:pt x="6621028" y="1623320"/>
                  <a:pt x="6702628" y="1477903"/>
                  <a:pt x="6694106" y="1530854"/>
                </a:cubicBezTo>
                <a:cubicBezTo>
                  <a:pt x="6709146" y="1521510"/>
                  <a:pt x="6782557" y="1496994"/>
                  <a:pt x="6779808" y="1510598"/>
                </a:cubicBezTo>
                <a:cubicBezTo>
                  <a:pt x="6816671" y="1469344"/>
                  <a:pt x="6859225" y="1490432"/>
                  <a:pt x="6910674" y="1458095"/>
                </a:cubicBezTo>
                <a:cubicBezTo>
                  <a:pt x="6958236" y="1468911"/>
                  <a:pt x="6926351" y="1454150"/>
                  <a:pt x="6962144" y="1445637"/>
                </a:cubicBezTo>
                <a:cubicBezTo>
                  <a:pt x="6938512" y="1427780"/>
                  <a:pt x="7010208" y="1442012"/>
                  <a:pt x="6995460" y="1417188"/>
                </a:cubicBezTo>
                <a:lnTo>
                  <a:pt x="7017033" y="1416698"/>
                </a:lnTo>
                <a:lnTo>
                  <a:pt x="7020886" y="1416805"/>
                </a:lnTo>
                <a:lnTo>
                  <a:pt x="7033438" y="1413061"/>
                </a:lnTo>
                <a:lnTo>
                  <a:pt x="7040555" y="1417220"/>
                </a:lnTo>
                <a:lnTo>
                  <a:pt x="7062011" y="1415322"/>
                </a:lnTo>
                <a:cubicBezTo>
                  <a:pt x="7069494" y="1413805"/>
                  <a:pt x="7076899" y="1411231"/>
                  <a:pt x="7084117" y="1406974"/>
                </a:cubicBezTo>
                <a:cubicBezTo>
                  <a:pt x="7101577" y="1383961"/>
                  <a:pt x="7164447" y="1391139"/>
                  <a:pt x="7185047" y="1361519"/>
                </a:cubicBezTo>
                <a:cubicBezTo>
                  <a:pt x="7194363" y="1352352"/>
                  <a:pt x="7233839" y="1334552"/>
                  <a:pt x="7247783" y="1337622"/>
                </a:cubicBezTo>
                <a:cubicBezTo>
                  <a:pt x="7257348" y="1335236"/>
                  <a:pt x="7264529" y="1328498"/>
                  <a:pt x="7275307" y="1333722"/>
                </a:cubicBezTo>
                <a:cubicBezTo>
                  <a:pt x="7289966" y="1339225"/>
                  <a:pt x="7305349" y="1312996"/>
                  <a:pt x="7311261" y="1324795"/>
                </a:cubicBezTo>
                <a:cubicBezTo>
                  <a:pt x="7322509" y="1306494"/>
                  <a:pt x="7356236" y="1316612"/>
                  <a:pt x="7377571" y="1313050"/>
                </a:cubicBezTo>
                <a:cubicBezTo>
                  <a:pt x="7384603" y="1296817"/>
                  <a:pt x="7422434" y="1305349"/>
                  <a:pt x="7461694" y="1290297"/>
                </a:cubicBezTo>
                <a:cubicBezTo>
                  <a:pt x="7468925" y="1271946"/>
                  <a:pt x="7488273" y="1280301"/>
                  <a:pt x="7507193" y="1251613"/>
                </a:cubicBezTo>
                <a:cubicBezTo>
                  <a:pt x="7509613" y="1252526"/>
                  <a:pt x="7512260" y="1253190"/>
                  <a:pt x="7515052" y="1253584"/>
                </a:cubicBezTo>
                <a:cubicBezTo>
                  <a:pt x="7531272" y="1255869"/>
                  <a:pt x="7548775" y="1248744"/>
                  <a:pt x="7554146" y="1237669"/>
                </a:cubicBezTo>
                <a:cubicBezTo>
                  <a:pt x="7587383" y="1195873"/>
                  <a:pt x="7632956" y="1177588"/>
                  <a:pt x="7671846" y="1155347"/>
                </a:cubicBezTo>
                <a:cubicBezTo>
                  <a:pt x="7717626" y="1132532"/>
                  <a:pt x="7704339" y="1170169"/>
                  <a:pt x="7748774" y="1124980"/>
                </a:cubicBezTo>
                <a:cubicBezTo>
                  <a:pt x="7761564" y="1130678"/>
                  <a:pt x="7769446" y="1127888"/>
                  <a:pt x="7779182" y="1118490"/>
                </a:cubicBezTo>
                <a:cubicBezTo>
                  <a:pt x="7801901" y="1108032"/>
                  <a:pt x="7816047" y="1129940"/>
                  <a:pt x="7829932" y="1107346"/>
                </a:cubicBezTo>
                <a:cubicBezTo>
                  <a:pt x="7834286" y="1120482"/>
                  <a:pt x="7877354" y="1093242"/>
                  <a:pt x="7875510" y="1109570"/>
                </a:cubicBezTo>
                <a:cubicBezTo>
                  <a:pt x="7898453" y="1113571"/>
                  <a:pt x="7893102" y="1093377"/>
                  <a:pt x="7914918" y="1096070"/>
                </a:cubicBezTo>
                <a:cubicBezTo>
                  <a:pt x="7933463" y="1091055"/>
                  <a:pt x="7896037" y="1088002"/>
                  <a:pt x="7914188" y="1079287"/>
                </a:cubicBezTo>
                <a:cubicBezTo>
                  <a:pt x="7937737" y="1070775"/>
                  <a:pt x="7922008" y="1049943"/>
                  <a:pt x="7959552" y="1069277"/>
                </a:cubicBezTo>
                <a:cubicBezTo>
                  <a:pt x="7978616" y="1052937"/>
                  <a:pt x="7992226" y="1062990"/>
                  <a:pt x="8029450" y="1055589"/>
                </a:cubicBezTo>
                <a:lnTo>
                  <a:pt x="8038422" y="1049493"/>
                </a:lnTo>
                <a:lnTo>
                  <a:pt x="8053585" y="1058943"/>
                </a:lnTo>
                <a:cubicBezTo>
                  <a:pt x="8061619" y="1062358"/>
                  <a:pt x="8070634" y="1063636"/>
                  <a:pt x="8081474" y="1059840"/>
                </a:cubicBezTo>
                <a:cubicBezTo>
                  <a:pt x="8141491" y="1015057"/>
                  <a:pt x="8090266" y="1080479"/>
                  <a:pt x="8197391" y="1038853"/>
                </a:cubicBezTo>
                <a:cubicBezTo>
                  <a:pt x="8201677" y="1033108"/>
                  <a:pt x="8217224" y="1033020"/>
                  <a:pt x="8218531" y="1038736"/>
                </a:cubicBezTo>
                <a:cubicBezTo>
                  <a:pt x="8224749" y="1034989"/>
                  <a:pt x="8236410" y="1019803"/>
                  <a:pt x="8242405" y="1027800"/>
                </a:cubicBezTo>
                <a:cubicBezTo>
                  <a:pt x="8260401" y="1023020"/>
                  <a:pt x="8277595" y="1016764"/>
                  <a:pt x="8293586" y="1009216"/>
                </a:cubicBezTo>
                <a:lnTo>
                  <a:pt x="8325267" y="990249"/>
                </a:lnTo>
                <a:lnTo>
                  <a:pt x="8335565" y="995156"/>
                </a:lnTo>
                <a:cubicBezTo>
                  <a:pt x="8342208" y="997234"/>
                  <a:pt x="8349366" y="997680"/>
                  <a:pt x="8357350" y="994276"/>
                </a:cubicBezTo>
                <a:cubicBezTo>
                  <a:pt x="8398773" y="957879"/>
                  <a:pt x="8366593" y="1009035"/>
                  <a:pt x="8445003" y="972367"/>
                </a:cubicBezTo>
                <a:cubicBezTo>
                  <a:pt x="8447663" y="967887"/>
                  <a:pt x="8459739" y="966961"/>
                  <a:pt x="8461421" y="971111"/>
                </a:cubicBezTo>
                <a:cubicBezTo>
                  <a:pt x="8465819" y="968000"/>
                  <a:pt x="8473109" y="956137"/>
                  <a:pt x="8478704" y="961712"/>
                </a:cubicBezTo>
                <a:cubicBezTo>
                  <a:pt x="8505565" y="952663"/>
                  <a:pt x="8529238" y="939426"/>
                  <a:pt x="8547429" y="923277"/>
                </a:cubicBezTo>
                <a:cubicBezTo>
                  <a:pt x="8576531" y="919061"/>
                  <a:pt x="8579138" y="912461"/>
                  <a:pt x="8579319" y="905576"/>
                </a:cubicBezTo>
                <a:cubicBezTo>
                  <a:pt x="8579529" y="904096"/>
                  <a:pt x="8579740" y="902618"/>
                  <a:pt x="8579950" y="901139"/>
                </a:cubicBezTo>
                <a:lnTo>
                  <a:pt x="8589038" y="903946"/>
                </a:lnTo>
                <a:cubicBezTo>
                  <a:pt x="8598255" y="904433"/>
                  <a:pt x="8605836" y="900079"/>
                  <a:pt x="8612581" y="893445"/>
                </a:cubicBezTo>
                <a:lnTo>
                  <a:pt x="8620213" y="884417"/>
                </a:lnTo>
                <a:lnTo>
                  <a:pt x="8636849" y="879570"/>
                </a:lnTo>
                <a:cubicBezTo>
                  <a:pt x="8647569" y="875664"/>
                  <a:pt x="8658506" y="871048"/>
                  <a:pt x="8678353" y="868709"/>
                </a:cubicBezTo>
                <a:cubicBezTo>
                  <a:pt x="8676250" y="844726"/>
                  <a:pt x="8711895" y="858913"/>
                  <a:pt x="8721366" y="848445"/>
                </a:cubicBezTo>
                <a:cubicBezTo>
                  <a:pt x="8730651" y="852242"/>
                  <a:pt x="8737642" y="851631"/>
                  <a:pt x="8743257" y="848457"/>
                </a:cubicBezTo>
                <a:lnTo>
                  <a:pt x="8755719" y="834419"/>
                </a:lnTo>
                <a:lnTo>
                  <a:pt x="8776970" y="830126"/>
                </a:lnTo>
                <a:cubicBezTo>
                  <a:pt x="8786153" y="826014"/>
                  <a:pt x="8792888" y="819621"/>
                  <a:pt x="8795998" y="809645"/>
                </a:cubicBezTo>
                <a:cubicBezTo>
                  <a:pt x="8805952" y="821837"/>
                  <a:pt x="8809794" y="841181"/>
                  <a:pt x="8837498" y="830583"/>
                </a:cubicBezTo>
                <a:cubicBezTo>
                  <a:pt x="8851172" y="827584"/>
                  <a:pt x="8868029" y="799681"/>
                  <a:pt x="8878040" y="791651"/>
                </a:cubicBezTo>
                <a:lnTo>
                  <a:pt x="8897564" y="782401"/>
                </a:lnTo>
                <a:lnTo>
                  <a:pt x="8905560" y="786219"/>
                </a:lnTo>
                <a:lnTo>
                  <a:pt x="8917778" y="783256"/>
                </a:lnTo>
                <a:lnTo>
                  <a:pt x="8914746" y="775031"/>
                </a:lnTo>
                <a:lnTo>
                  <a:pt x="8947030" y="764252"/>
                </a:lnTo>
                <a:cubicBezTo>
                  <a:pt x="8970788" y="755523"/>
                  <a:pt x="8988067" y="745115"/>
                  <a:pt x="8977138" y="726774"/>
                </a:cubicBezTo>
                <a:cubicBezTo>
                  <a:pt x="8977490" y="701480"/>
                  <a:pt x="9039667" y="723232"/>
                  <a:pt x="9028928" y="698996"/>
                </a:cubicBezTo>
                <a:cubicBezTo>
                  <a:pt x="9056296" y="708989"/>
                  <a:pt x="9080686" y="673518"/>
                  <a:pt x="9114263" y="665106"/>
                </a:cubicBezTo>
                <a:cubicBezTo>
                  <a:pt x="9115667" y="652470"/>
                  <a:pt x="9123557" y="650905"/>
                  <a:pt x="9139429" y="653134"/>
                </a:cubicBezTo>
                <a:cubicBezTo>
                  <a:pt x="9248531" y="629411"/>
                  <a:pt x="9343720" y="468354"/>
                  <a:pt x="9380600" y="515628"/>
                </a:cubicBezTo>
                <a:cubicBezTo>
                  <a:pt x="9406272" y="509931"/>
                  <a:pt x="9503943" y="538669"/>
                  <a:pt x="9561831" y="513591"/>
                </a:cubicBezTo>
                <a:cubicBezTo>
                  <a:pt x="9577802" y="480860"/>
                  <a:pt x="9713285" y="478736"/>
                  <a:pt x="9742561" y="469315"/>
                </a:cubicBezTo>
                <a:cubicBezTo>
                  <a:pt x="9742569" y="450758"/>
                  <a:pt x="9797169" y="453829"/>
                  <a:pt x="9784394" y="429345"/>
                </a:cubicBezTo>
                <a:cubicBezTo>
                  <a:pt x="9787055" y="417172"/>
                  <a:pt x="9801869" y="413844"/>
                  <a:pt x="9811914" y="421889"/>
                </a:cubicBezTo>
                <a:cubicBezTo>
                  <a:pt x="9828901" y="415568"/>
                  <a:pt x="9835642" y="400341"/>
                  <a:pt x="9858388" y="412158"/>
                </a:cubicBezTo>
                <a:cubicBezTo>
                  <a:pt x="9881945" y="404057"/>
                  <a:pt x="9894276" y="360744"/>
                  <a:pt x="9921770" y="380896"/>
                </a:cubicBezTo>
                <a:cubicBezTo>
                  <a:pt x="9930032" y="337884"/>
                  <a:pt x="10038117" y="312408"/>
                  <a:pt x="10084861" y="294587"/>
                </a:cubicBezTo>
                <a:cubicBezTo>
                  <a:pt x="10141631" y="278266"/>
                  <a:pt x="10188248" y="249698"/>
                  <a:pt x="10271351" y="227987"/>
                </a:cubicBezTo>
                <a:cubicBezTo>
                  <a:pt x="10362764" y="229558"/>
                  <a:pt x="10358378" y="196042"/>
                  <a:pt x="10424673" y="178078"/>
                </a:cubicBezTo>
                <a:cubicBezTo>
                  <a:pt x="10452909" y="162753"/>
                  <a:pt x="10514634" y="185033"/>
                  <a:pt x="10534657" y="156701"/>
                </a:cubicBezTo>
                <a:cubicBezTo>
                  <a:pt x="10595265" y="170910"/>
                  <a:pt x="10637600" y="149657"/>
                  <a:pt x="10726300" y="150292"/>
                </a:cubicBezTo>
                <a:cubicBezTo>
                  <a:pt x="10775756" y="148210"/>
                  <a:pt x="10805324" y="153235"/>
                  <a:pt x="10861177" y="138253"/>
                </a:cubicBezTo>
                <a:cubicBezTo>
                  <a:pt x="10888992" y="99450"/>
                  <a:pt x="10971843" y="126363"/>
                  <a:pt x="10995894" y="78271"/>
                </a:cubicBezTo>
                <a:cubicBezTo>
                  <a:pt x="11009945" y="87061"/>
                  <a:pt x="11016683" y="79738"/>
                  <a:pt x="11031776" y="74275"/>
                </a:cubicBezTo>
                <a:cubicBezTo>
                  <a:pt x="11049588" y="91553"/>
                  <a:pt x="11064655" y="65479"/>
                  <a:pt x="11082485" y="73705"/>
                </a:cubicBezTo>
                <a:cubicBezTo>
                  <a:pt x="11124351" y="51595"/>
                  <a:pt x="11194283" y="44212"/>
                  <a:pt x="11230739" y="34792"/>
                </a:cubicBezTo>
                <a:cubicBezTo>
                  <a:pt x="11248967" y="30081"/>
                  <a:pt x="11257520" y="13218"/>
                  <a:pt x="11268645" y="482"/>
                </a:cubicBezTo>
                <a:lnTo>
                  <a:pt x="11269336" y="3"/>
                </a:lnTo>
                <a:lnTo>
                  <a:pt x="0" y="3"/>
                </a:lnTo>
                <a:close/>
              </a:path>
            </a:pathLst>
          </a:custGeom>
        </p:spPr>
      </p:pic>
      <p:sp>
        <p:nvSpPr>
          <p:cNvPr id="3" name="TextBox 2">
            <a:extLst>
              <a:ext uri="{FF2B5EF4-FFF2-40B4-BE49-F238E27FC236}">
                <a16:creationId xmlns:a16="http://schemas.microsoft.com/office/drawing/2014/main" id="{45614237-862E-BC35-0480-ACF96F468BFE}"/>
              </a:ext>
            </a:extLst>
          </p:cNvPr>
          <p:cNvSpPr txBox="1"/>
          <p:nvPr/>
        </p:nvSpPr>
        <p:spPr>
          <a:xfrm>
            <a:off x="4969566" y="1007165"/>
            <a:ext cx="6768940" cy="4320208"/>
          </a:xfrm>
          <a:prstGeom prst="rect">
            <a:avLst/>
          </a:prstGeom>
        </p:spPr>
        <p:txBody>
          <a:bodyPr vert="horz" lIns="91440" tIns="45720" rIns="91440" bIns="45720" rtlCol="0" anchor="b">
            <a:normAutofit/>
          </a:bodyPr>
          <a:lstStyle/>
          <a:p>
            <a:pPr marL="457200" marR="0" algn="ctr">
              <a:lnSpc>
                <a:spcPct val="90000"/>
              </a:lnSpc>
              <a:spcBef>
                <a:spcPct val="0"/>
              </a:spcBef>
              <a:spcAft>
                <a:spcPts val="600"/>
              </a:spcAft>
            </a:pPr>
            <a:r>
              <a:rPr lang="en-US" sz="5400" b="1" i="1" dirty="0">
                <a:solidFill>
                  <a:schemeClr val="tx1">
                    <a:lumMod val="85000"/>
                    <a:lumOff val="15000"/>
                  </a:schemeClr>
                </a:solidFill>
                <a:effectLst/>
                <a:latin typeface="Book Antiqua" panose="02040602050305030304" pitchFamily="18" charset="0"/>
                <a:ea typeface="+mj-ea"/>
                <a:cs typeface="+mj-cs"/>
              </a:rPr>
              <a:t>Try to look ahead:</a:t>
            </a:r>
          </a:p>
          <a:p>
            <a:pPr marL="457200" marR="0" algn="ctr">
              <a:lnSpc>
                <a:spcPct val="90000"/>
              </a:lnSpc>
              <a:spcBef>
                <a:spcPct val="0"/>
              </a:spcBef>
              <a:spcAft>
                <a:spcPts val="600"/>
              </a:spcAft>
            </a:pPr>
            <a:endParaRPr lang="en-US" sz="4800" b="1" i="1" dirty="0">
              <a:solidFill>
                <a:schemeClr val="tx1">
                  <a:lumMod val="85000"/>
                  <a:lumOff val="15000"/>
                </a:schemeClr>
              </a:solidFill>
              <a:latin typeface="Book Antiqua" panose="02040602050305030304" pitchFamily="18" charset="0"/>
              <a:ea typeface="+mj-ea"/>
              <a:cs typeface="+mj-cs"/>
            </a:endParaRPr>
          </a:p>
          <a:p>
            <a:pPr marL="457200" marR="0" algn="ctr">
              <a:lnSpc>
                <a:spcPct val="90000"/>
              </a:lnSpc>
              <a:spcBef>
                <a:spcPct val="0"/>
              </a:spcBef>
              <a:spcAft>
                <a:spcPts val="600"/>
              </a:spcAft>
            </a:pPr>
            <a:r>
              <a:rPr lang="en-US" sz="5400" b="1" i="1" dirty="0">
                <a:solidFill>
                  <a:schemeClr val="tx1">
                    <a:lumMod val="85000"/>
                    <a:lumOff val="15000"/>
                  </a:schemeClr>
                </a:solidFill>
                <a:latin typeface="Book Antiqua" panose="02040602050305030304" pitchFamily="18" charset="0"/>
                <a:ea typeface="+mj-ea"/>
                <a:cs typeface="+mj-cs"/>
              </a:rPr>
              <a:t>What are the responsibilities of caregivers</a:t>
            </a:r>
            <a:r>
              <a:rPr lang="en-US" sz="5400" b="1" i="1" dirty="0">
                <a:solidFill>
                  <a:schemeClr val="tx1">
                    <a:lumMod val="85000"/>
                    <a:lumOff val="15000"/>
                  </a:schemeClr>
                </a:solidFill>
                <a:latin typeface="+mj-lt"/>
                <a:ea typeface="+mj-ea"/>
                <a:cs typeface="+mj-cs"/>
              </a:rPr>
              <a:t>?</a:t>
            </a:r>
            <a:endParaRPr lang="en-US" sz="5400" i="1" dirty="0">
              <a:solidFill>
                <a:schemeClr val="tx1">
                  <a:lumMod val="85000"/>
                  <a:lumOff val="15000"/>
                </a:schemeClr>
              </a:solidFill>
              <a:effectLst/>
              <a:latin typeface="+mj-lt"/>
              <a:ea typeface="+mj-ea"/>
              <a:cs typeface="+mj-cs"/>
            </a:endParaRPr>
          </a:p>
          <a:p>
            <a:pPr marL="457200" marR="0">
              <a:lnSpc>
                <a:spcPct val="90000"/>
              </a:lnSpc>
              <a:spcBef>
                <a:spcPct val="0"/>
              </a:spcBef>
              <a:spcAft>
                <a:spcPts val="600"/>
              </a:spcAft>
            </a:pPr>
            <a:r>
              <a:rPr lang="en-US" sz="900" i="1" dirty="0">
                <a:solidFill>
                  <a:schemeClr val="tx1">
                    <a:lumMod val="85000"/>
                    <a:lumOff val="15000"/>
                  </a:schemeClr>
                </a:solidFill>
                <a:effectLst/>
                <a:latin typeface="+mj-lt"/>
                <a:ea typeface="+mj-ea"/>
                <a:cs typeface="+mj-cs"/>
              </a:rPr>
              <a:t> </a:t>
            </a:r>
            <a:endParaRPr lang="en-US" sz="900" dirty="0">
              <a:solidFill>
                <a:schemeClr val="tx1">
                  <a:lumMod val="85000"/>
                  <a:lumOff val="15000"/>
                </a:schemeClr>
              </a:solidFill>
              <a:effectLst/>
              <a:latin typeface="+mj-lt"/>
              <a:ea typeface="+mj-ea"/>
              <a:cs typeface="+mj-cs"/>
            </a:endParaRPr>
          </a:p>
          <a:p>
            <a:pPr marL="457200" marR="0">
              <a:lnSpc>
                <a:spcPct val="90000"/>
              </a:lnSpc>
              <a:spcBef>
                <a:spcPct val="0"/>
              </a:spcBef>
              <a:spcAft>
                <a:spcPts val="600"/>
              </a:spcAft>
            </a:pPr>
            <a:r>
              <a:rPr lang="en-US" sz="900" b="1" i="1" dirty="0">
                <a:solidFill>
                  <a:schemeClr val="tx1">
                    <a:lumMod val="85000"/>
                    <a:lumOff val="15000"/>
                  </a:schemeClr>
                </a:solidFill>
                <a:effectLst/>
                <a:latin typeface="+mj-lt"/>
                <a:ea typeface="+mj-ea"/>
                <a:cs typeface="+mj-cs"/>
              </a:rPr>
              <a:t> </a:t>
            </a:r>
            <a:endParaRPr lang="en-US" sz="900" dirty="0">
              <a:solidFill>
                <a:schemeClr val="tx1">
                  <a:lumMod val="85000"/>
                  <a:lumOff val="15000"/>
                </a:schemeClr>
              </a:solidFill>
              <a:effectLst/>
              <a:latin typeface="+mj-lt"/>
              <a:ea typeface="+mj-ea"/>
              <a:cs typeface="+mj-cs"/>
            </a:endParaRPr>
          </a:p>
        </p:txBody>
      </p:sp>
    </p:spTree>
    <p:extLst>
      <p:ext uri="{BB962C8B-B14F-4D97-AF65-F5344CB8AC3E}">
        <p14:creationId xmlns:p14="http://schemas.microsoft.com/office/powerpoint/2010/main" val="4268679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TextBox 5">
            <a:extLst>
              <a:ext uri="{FF2B5EF4-FFF2-40B4-BE49-F238E27FC236}">
                <a16:creationId xmlns:a16="http://schemas.microsoft.com/office/drawing/2014/main" id="{5B281059-D108-7088-5CCC-FFF066B64CD4}"/>
              </a:ext>
            </a:extLst>
          </p:cNvPr>
          <p:cNvGraphicFramePr/>
          <p:nvPr>
            <p:extLst>
              <p:ext uri="{D42A27DB-BD31-4B8C-83A1-F6EECF244321}">
                <p14:modId xmlns:p14="http://schemas.microsoft.com/office/powerpoint/2010/main" val="2519395455"/>
              </p:ext>
            </p:extLst>
          </p:nvPr>
        </p:nvGraphicFramePr>
        <p:xfrm>
          <a:off x="632085" y="1171675"/>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699738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Facet</Template>
  <TotalTime>641</TotalTime>
  <Words>2008</Words>
  <Application>Microsoft Office PowerPoint</Application>
  <PresentationFormat>Widescreen</PresentationFormat>
  <Paragraphs>143</Paragraphs>
  <Slides>32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Aptos</vt:lpstr>
      <vt:lpstr>Arial</vt:lpstr>
      <vt:lpstr>Book Antiqua</vt:lpstr>
      <vt:lpstr>Times New Roman</vt:lpstr>
      <vt:lpstr>Trebuchet MS</vt:lpstr>
      <vt:lpstr>Wingdings 3</vt:lpstr>
      <vt:lpstr>Facet</vt:lpstr>
      <vt:lpstr>FAMILY CAREGIVING:   Our Community’s Journey to Understanding, Compassion  and Hope</vt:lpstr>
      <vt:lpstr>PowerPoint Presentation</vt:lpstr>
      <vt:lpstr>FAMILY CAREGIVING IS . . . </vt:lpstr>
      <vt:lpstr>PowerPoint Presentation</vt:lpstr>
      <vt:lpstr>CAREGIVING IN A  GREEK ORTHODOX FAMILY </vt:lpstr>
      <vt:lpstr>PowerPoint Presentation</vt:lpstr>
      <vt:lpstr>PowerPoint Presentation</vt:lpstr>
      <vt:lpstr>PowerPoint Presentation</vt:lpstr>
      <vt:lpstr>PowerPoint Presentation</vt:lpstr>
      <vt:lpstr>Nationwide Caregiver Resources:</vt:lpstr>
      <vt:lpstr>PowerPoint Presentation</vt:lpstr>
      <vt:lpstr>POLICY INITIATIVES  TO EASE THE BURDEN  OF CAREGIVERS</vt:lpstr>
      <vt:lpstr>PowerPoint Presentation</vt:lpstr>
      <vt:lpstr>PowerPoint Presentation</vt:lpstr>
      <vt:lpstr>PowerPoint Presentation</vt:lpstr>
      <vt:lpstr>GET PAID TO CARE OF A FAMILY MEMBER If the care recipient has Medicaid or is Medicaid eligible, ten states will pay a family member or other designated person to provide caregiving.  The programs have  different names in different states.  In NYS, it is called “Consumer Directed Personal  Assistance Program” (CDPAP), other states it is a Medicaid Waiver, yet others  In-Home Supportive Services.     To find out if your state offers this assistance, and the name of your state’s program:   Senior Home Companions • https://seniorhomecompanions.com/what-states-pay-you-to-take-care-of-a-family-member/ __________________________________________________ HR / EMPLOYER POLICIES To learn about initiatives being promoted regarding caregiving and the workplace such as gender -neutral policies and flexible work schedules:  A Better Balance:  www.abetterbalance.org </vt:lpstr>
      <vt:lpstr>CREATING A  CAREGIVER-FRIENDLY CHURCH ENVIRONMENT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Confidential conversation</vt:lpstr>
      <vt:lpstr>PowerPoint Presentation</vt:lpstr>
      <vt:lpstr>PowerPoint Presentation</vt:lpstr>
      <vt:lpstr> A CALL-TO-ACTION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Paulette Geanacopoulos</dc:creator>
  <cp:lastModifiedBy>Amy  Kalogeropoulos</cp:lastModifiedBy>
  <cp:revision>3</cp:revision>
  <cp:lastPrinted>2024-06-28T18:27:48Z</cp:lastPrinted>
  <dcterms:created xsi:type="dcterms:W3CDTF">2024-06-27T12:50:35Z</dcterms:created>
  <dcterms:modified xsi:type="dcterms:W3CDTF">2024-07-29T21:15:05Z</dcterms:modified>
</cp:coreProperties>
</file>